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79"/>
  </p:notesMasterIdLst>
  <p:sldIdLst>
    <p:sldId id="256" r:id="rId2"/>
    <p:sldId id="266" r:id="rId3"/>
    <p:sldId id="322" r:id="rId4"/>
    <p:sldId id="323" r:id="rId5"/>
    <p:sldId id="324" r:id="rId6"/>
    <p:sldId id="325" r:id="rId7"/>
    <p:sldId id="326" r:id="rId8"/>
    <p:sldId id="327" r:id="rId9"/>
    <p:sldId id="328" r:id="rId10"/>
    <p:sldId id="329" r:id="rId11"/>
    <p:sldId id="330" r:id="rId12"/>
    <p:sldId id="331" r:id="rId13"/>
    <p:sldId id="332" r:id="rId14"/>
    <p:sldId id="333" r:id="rId15"/>
    <p:sldId id="334" r:id="rId16"/>
    <p:sldId id="335" r:id="rId17"/>
    <p:sldId id="336" r:id="rId18"/>
    <p:sldId id="337" r:id="rId19"/>
    <p:sldId id="338" r:id="rId20"/>
    <p:sldId id="340" r:id="rId21"/>
    <p:sldId id="344" r:id="rId22"/>
    <p:sldId id="339" r:id="rId23"/>
    <p:sldId id="341" r:id="rId24"/>
    <p:sldId id="342" r:id="rId25"/>
    <p:sldId id="343" r:id="rId26"/>
    <p:sldId id="345" r:id="rId27"/>
    <p:sldId id="346" r:id="rId28"/>
    <p:sldId id="347" r:id="rId29"/>
    <p:sldId id="348" r:id="rId30"/>
    <p:sldId id="349" r:id="rId31"/>
    <p:sldId id="350" r:id="rId32"/>
    <p:sldId id="351" r:id="rId33"/>
    <p:sldId id="353" r:id="rId34"/>
    <p:sldId id="352"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66" r:id="rId48"/>
    <p:sldId id="367" r:id="rId49"/>
    <p:sldId id="368" r:id="rId50"/>
    <p:sldId id="369" r:id="rId51"/>
    <p:sldId id="370" r:id="rId52"/>
    <p:sldId id="372" r:id="rId53"/>
    <p:sldId id="371" r:id="rId54"/>
    <p:sldId id="373" r:id="rId55"/>
    <p:sldId id="374" r:id="rId56"/>
    <p:sldId id="375" r:id="rId57"/>
    <p:sldId id="376" r:id="rId58"/>
    <p:sldId id="377" r:id="rId59"/>
    <p:sldId id="378" r:id="rId60"/>
    <p:sldId id="379" r:id="rId61"/>
    <p:sldId id="380" r:id="rId62"/>
    <p:sldId id="381" r:id="rId63"/>
    <p:sldId id="382" r:id="rId64"/>
    <p:sldId id="383" r:id="rId65"/>
    <p:sldId id="384" r:id="rId66"/>
    <p:sldId id="385" r:id="rId67"/>
    <p:sldId id="386" r:id="rId68"/>
    <p:sldId id="387" r:id="rId69"/>
    <p:sldId id="388" r:id="rId70"/>
    <p:sldId id="389" r:id="rId71"/>
    <p:sldId id="390" r:id="rId72"/>
    <p:sldId id="391" r:id="rId73"/>
    <p:sldId id="392" r:id="rId74"/>
    <p:sldId id="393" r:id="rId75"/>
    <p:sldId id="394" r:id="rId76"/>
    <p:sldId id="395" r:id="rId77"/>
    <p:sldId id="396"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62" autoAdjust="0"/>
    <p:restoredTop sz="81243" autoAdjust="0"/>
  </p:normalViewPr>
  <p:slideViewPr>
    <p:cSldViewPr snapToGrid="0">
      <p:cViewPr varScale="1">
        <p:scale>
          <a:sx n="91" d="100"/>
          <a:sy n="91" d="100"/>
        </p:scale>
        <p:origin x="17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01580-D3F1-414F-A4B6-741A04BA8B59}" type="datetimeFigureOut">
              <a:rPr lang="bg-BG" smtClean="0"/>
              <a:t>28.4.2023 г.</a:t>
            </a:fld>
            <a:endParaRPr lang="bg-BG"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6CE83-09A3-49EE-9FCD-14A3C64B0622}" type="slidenum">
              <a:rPr lang="bg-BG" smtClean="0"/>
              <a:t>‹#›</a:t>
            </a:fld>
            <a:endParaRPr lang="bg-BG" dirty="0"/>
          </a:p>
        </p:txBody>
      </p:sp>
    </p:spTree>
    <p:extLst>
      <p:ext uri="{BB962C8B-B14F-4D97-AF65-F5344CB8AC3E}">
        <p14:creationId xmlns:p14="http://schemas.microsoft.com/office/powerpoint/2010/main" val="3786301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noProof="0" dirty="0" smtClean="0"/>
              <a:t>Лесно е да се забрави, че компютрите не винаги са имали екрани. Оригиналният формат за компютърен изход всъщност беше отпечатан, а не изобразен и както дори при съвременните принтери, отпечатването беше бавно. Едва когато Иван </a:t>
            </a:r>
            <a:r>
              <a:rPr lang="bg-BG" noProof="0" dirty="0" err="1" smtClean="0"/>
              <a:t>Съдърланд</a:t>
            </a:r>
            <a:r>
              <a:rPr lang="bg-BG" noProof="0" dirty="0" smtClean="0"/>
              <a:t> интегрира CRT екран с компютър в </a:t>
            </a:r>
            <a:r>
              <a:rPr lang="bg-BG" noProof="0" dirty="0" err="1" smtClean="0"/>
              <a:t>Sketchpad</a:t>
            </a:r>
            <a:r>
              <a:rPr lang="bg-BG" noProof="0" dirty="0" smtClean="0"/>
              <a:t>, екраните дадоха възможност за интерактивна, незабавна обратна връзка.</a:t>
            </a:r>
          </a:p>
          <a:p>
            <a:r>
              <a:rPr lang="bg-BG" noProof="0" dirty="0" smtClean="0"/>
              <a:t>Но самият хардуер на дисплея не беше достатъчен, за да поддържа визуалните интерфейси, които използвахме днес. Имаше цял набор от нови концепции, които трябваше да бъдат изобретени, за да се използват екраните, вариращи от графики, типография, изображения, визуализация и анимирани версии на всички тези медии. И изследователите продължават да правят иновации в тези пространства, включително в самата екранна технология. В тази глава ще разгледаме екранната технология и след това ще обсъдим как тези медии са били преведени на компютърни екрани и допълнително подобрени.</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2</a:t>
            </a:fld>
            <a:endParaRPr lang="bg-BG" dirty="0"/>
          </a:p>
        </p:txBody>
      </p:sp>
    </p:spTree>
    <p:extLst>
      <p:ext uri="{BB962C8B-B14F-4D97-AF65-F5344CB8AC3E}">
        <p14:creationId xmlns:p14="http://schemas.microsoft.com/office/powerpoint/2010/main" val="426237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1" noProof="0" dirty="0" smtClean="0"/>
              <a:t>AMOLED (</a:t>
            </a:r>
            <a:r>
              <a:rPr lang="bg-BG" b="1" noProof="0" dirty="0" err="1" smtClean="0"/>
              <a:t>Active</a:t>
            </a:r>
            <a:r>
              <a:rPr lang="bg-BG" b="1" noProof="0" dirty="0" smtClean="0"/>
              <a:t> </a:t>
            </a:r>
            <a:r>
              <a:rPr lang="bg-BG" b="1" noProof="0" dirty="0" err="1" smtClean="0"/>
              <a:t>Matrix</a:t>
            </a:r>
            <a:r>
              <a:rPr lang="bg-BG" b="1" noProof="0" dirty="0" smtClean="0"/>
              <a:t> </a:t>
            </a:r>
            <a:r>
              <a:rPr lang="bg-BG" b="1" noProof="0" dirty="0" err="1" smtClean="0"/>
              <a:t>Organic</a:t>
            </a:r>
            <a:r>
              <a:rPr lang="bg-BG" b="1" noProof="0" dirty="0" smtClean="0"/>
              <a:t> </a:t>
            </a:r>
            <a:r>
              <a:rPr lang="bg-BG" b="1" noProof="0" dirty="0" err="1" smtClean="0"/>
              <a:t>Light</a:t>
            </a:r>
            <a:r>
              <a:rPr lang="bg-BG" b="1" noProof="0" dirty="0" smtClean="0"/>
              <a:t> </a:t>
            </a:r>
            <a:r>
              <a:rPr lang="bg-BG" b="1" noProof="0" dirty="0" err="1" smtClean="0"/>
              <a:t>Emitting</a:t>
            </a:r>
            <a:r>
              <a:rPr lang="bg-BG" b="1" noProof="0" dirty="0" smtClean="0"/>
              <a:t> </a:t>
            </a:r>
            <a:r>
              <a:rPr lang="bg-BG" b="1" noProof="0" dirty="0" err="1" smtClean="0"/>
              <a:t>Diode</a:t>
            </a:r>
            <a:r>
              <a:rPr lang="bg-BG" b="1" noProof="0" dirty="0" smtClean="0"/>
              <a:t>) е панел с органичен </a:t>
            </a:r>
            <a:r>
              <a:rPr lang="bg-BG" b="1" noProof="0" dirty="0" err="1" smtClean="0"/>
              <a:t>светодиод</a:t>
            </a:r>
            <a:r>
              <a:rPr lang="bg-BG" b="1" noProof="0" dirty="0" smtClean="0"/>
              <a:t> с активна матрица. </a:t>
            </a:r>
            <a:r>
              <a:rPr lang="bg-BG" b="0" noProof="0" dirty="0" smtClean="0"/>
              <a:t>Нарича се технология на дисплея от следващо поколение. Samsung Electronics, Samsung SDI, LG и Philips разработват тази нова технология на дисплея.</a:t>
            </a:r>
            <a:r>
              <a:rPr lang="bg-BG" b="1" noProof="0" dirty="0" smtClean="0"/>
              <a:t> AMOLED дисплеят се състои от пиксел, интегриран или депозиран от тънкослойния транзистор (TFT). </a:t>
            </a:r>
            <a:r>
              <a:rPr lang="bg-BG" b="0" noProof="0" dirty="0" smtClean="0"/>
              <a:t>OLED технологията е основно </a:t>
            </a:r>
            <a:r>
              <a:rPr lang="bg-BG" b="0" noProof="0" dirty="0" err="1" smtClean="0"/>
              <a:t>светодиод</a:t>
            </a:r>
            <a:r>
              <a:rPr lang="bg-BG" b="0" noProof="0" dirty="0" smtClean="0"/>
              <a:t>, използващ органичните съединения като емисионен </a:t>
            </a:r>
            <a:r>
              <a:rPr lang="bg-BG" b="0" noProof="0" dirty="0" err="1" smtClean="0"/>
              <a:t>електролуминесцентен</a:t>
            </a:r>
            <a:r>
              <a:rPr lang="bg-BG" b="0" noProof="0" dirty="0" smtClean="0"/>
              <a:t> слой. </a:t>
            </a:r>
            <a:r>
              <a:rPr lang="bg-BG" b="1" noProof="0" dirty="0" smtClean="0"/>
              <a:t>Такива органични съединения използват ток, за да преминат през генерираната светлина. В сравнение с традиционния LCD панел, AMOLED има характеристиките на по-бърза скорост на реакция, по-висок контраст и широк зрителен ъгъл.</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11</a:t>
            </a:fld>
            <a:endParaRPr lang="bg-BG" dirty="0"/>
          </a:p>
        </p:txBody>
      </p:sp>
    </p:spTree>
    <p:extLst>
      <p:ext uri="{BB962C8B-B14F-4D97-AF65-F5344CB8AC3E}">
        <p14:creationId xmlns:p14="http://schemas.microsoft.com/office/powerpoint/2010/main" val="2099950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Най-новата технология на дисплея, </a:t>
            </a:r>
            <a:r>
              <a:rPr lang="bg-BG" b="0" noProof="0" dirty="0" err="1" smtClean="0"/>
              <a:t>светодиодните</a:t>
            </a:r>
            <a:r>
              <a:rPr lang="bg-BG" b="0" noProof="0" dirty="0" smtClean="0"/>
              <a:t> дисплеи, са решетки от полупроводници, които отделят отделно излъчване на собствена светлина, когато са активирани. Тъй като </a:t>
            </a:r>
            <a:r>
              <a:rPr lang="bg-BG" b="0" noProof="0" dirty="0" err="1" smtClean="0"/>
              <a:t>светодиодите</a:t>
            </a:r>
            <a:r>
              <a:rPr lang="bg-BG" b="0" noProof="0" dirty="0" smtClean="0"/>
              <a:t> могат да светят сами, за разлика от LCD, който изисква </a:t>
            </a:r>
            <a:r>
              <a:rPr lang="bg-BG" b="0" noProof="0" dirty="0" err="1" smtClean="0"/>
              <a:t>подсветка</a:t>
            </a:r>
            <a:r>
              <a:rPr lang="bg-BG" b="0" noProof="0" dirty="0" smtClean="0"/>
              <a:t>, те могат да бъдат дори по-тънки и да използват още по-малко енергия. Това ги прави практични дори за по-малки устройства, като </a:t>
            </a:r>
            <a:r>
              <a:rPr lang="bg-BG" b="0" noProof="0" dirty="0" err="1" smtClean="0"/>
              <a:t>смарт</a:t>
            </a:r>
            <a:r>
              <a:rPr lang="bg-BG" b="0" noProof="0" dirty="0" smtClean="0"/>
              <a:t> часовници, монтирани на главата дисплеи за VR и други устройства с малки дисплеи, захранвани от батерии.</a:t>
            </a:r>
          </a:p>
          <a:p>
            <a:r>
              <a:rPr lang="bg-BG" b="0" noProof="0" dirty="0" smtClean="0"/>
              <a:t>Въпреки че тези подобрения в качеството на дисплея може да изглеждат само за да повлияят на качеството на картината, те имат драматичен ефект върху интерфейсите. Например, нито едно от използваните днес мобилни устройства не би било възможно с CRT технологията. Екраните биха били твърде големи и твърде неефективни, за да направят възможно мобилното взаимодействие. И някои размери на устройства, като умните часовници, са възможни само със </a:t>
            </a:r>
            <a:r>
              <a:rPr lang="bg-BG" b="0" noProof="0" dirty="0" err="1" smtClean="0"/>
              <a:t>светодиоди</a:t>
            </a:r>
            <a:r>
              <a:rPr lang="bg-BG" b="0" noProof="0" dirty="0" smtClean="0"/>
              <a:t>: тяхната тънкост и енергийна ефективност правят място за повече батерия, което е критичният ограничаващ фактор за такива малки устройства.</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12</a:t>
            </a:fld>
            <a:endParaRPr lang="bg-BG" dirty="0"/>
          </a:p>
        </p:txBody>
      </p:sp>
    </p:spTree>
    <p:extLst>
      <p:ext uri="{BB962C8B-B14F-4D97-AF65-F5344CB8AC3E}">
        <p14:creationId xmlns:p14="http://schemas.microsoft.com/office/powerpoint/2010/main" val="129309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Изследователите продължават да правят иновации в технологията на дисплея, особено като имат предвид новите форми на взаимодействие. Например, изследователите подобриха съществуващите технологии за дисплей, като ги направиха прозрачни, позволявайки нови възможности за сътрудничество, като същевременно управляват поверителността. Други са играли с нови </a:t>
            </a:r>
            <a:r>
              <a:rPr lang="bg-BG" b="0" noProof="0" dirty="0" err="1" smtClean="0"/>
              <a:t>огъваеми</a:t>
            </a:r>
            <a:r>
              <a:rPr lang="bg-BG" b="0" noProof="0" dirty="0" smtClean="0"/>
              <a:t>, сгъваеми дисплеи, които позволяват дълбочина и </a:t>
            </a:r>
            <a:r>
              <a:rPr lang="bg-BG" b="0" noProof="0" dirty="0" err="1" smtClean="0"/>
              <a:t>паралакс</a:t>
            </a:r>
            <a:r>
              <a:rPr lang="bg-BG" b="0" noProof="0" dirty="0" smtClean="0"/>
              <a:t> в изображенията. Някои сгъваеми дисплеи навлизат на пазара, но все още без много визия за това как потребителските интерфейси ще бъдат адаптирани, за да ги експлоатират.</a:t>
            </a:r>
          </a:p>
        </p:txBody>
      </p:sp>
      <p:sp>
        <p:nvSpPr>
          <p:cNvPr id="4" name="Slide Number Placeholder 3"/>
          <p:cNvSpPr>
            <a:spLocks noGrp="1"/>
          </p:cNvSpPr>
          <p:nvPr>
            <p:ph type="sldNum" sz="quarter" idx="10"/>
          </p:nvPr>
        </p:nvSpPr>
        <p:spPr/>
        <p:txBody>
          <a:bodyPr/>
          <a:lstStyle/>
          <a:p>
            <a:fld id="{8E66CE83-09A3-49EE-9FCD-14A3C64B0622}" type="slidenum">
              <a:rPr lang="bg-BG" smtClean="0"/>
              <a:t>13</a:t>
            </a:fld>
            <a:endParaRPr lang="bg-BG" dirty="0"/>
          </a:p>
        </p:txBody>
      </p:sp>
    </p:spTree>
    <p:extLst>
      <p:ext uri="{BB962C8B-B14F-4D97-AF65-F5344CB8AC3E}">
        <p14:creationId xmlns:p14="http://schemas.microsoft.com/office/powerpoint/2010/main" val="1026963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Други изследователи са експериментирали с проектори, като ги карат да проследяват движението на прожекционните повърхности и дори позволяват на прожекционните повърхности да се огъват. Някои са експериментирали с това, че множество потребители взаимодействат с преносими проектори, използвайки проекцията както като източник на изход, но и като вход.</a:t>
            </a:r>
          </a:p>
          <a:p>
            <a:r>
              <a:rPr lang="bg-BG" b="0" noProof="0" dirty="0" smtClean="0"/>
              <a:t>Някои са експериментирали с дори по-малки дисплеи, като </a:t>
            </a:r>
            <a:r>
              <a:rPr lang="bg-BG" b="0" noProof="0" dirty="0" err="1" smtClean="0"/>
              <a:t>нискоенергийни</a:t>
            </a:r>
            <a:r>
              <a:rPr lang="bg-BG" b="0" noProof="0" dirty="0" smtClean="0"/>
              <a:t> дисплеи без батерии или малки дисплеи, предназначени за гледане близо до очите.</a:t>
            </a:r>
          </a:p>
          <a:p>
            <a:r>
              <a:rPr lang="bg-BG" b="1" noProof="0" dirty="0" smtClean="0"/>
              <a:t>Когато погледнем</a:t>
            </a:r>
            <a:r>
              <a:rPr lang="bg-BG" b="1" baseline="0" noProof="0" dirty="0" smtClean="0"/>
              <a:t> </a:t>
            </a:r>
            <a:r>
              <a:rPr lang="bg-BG" b="1" noProof="0" dirty="0" smtClean="0"/>
              <a:t>назад и разгледаме ролята, която дисплеите играят при оформянето на интерфейси, тенденцията основно е в създаването на нови форми на устройства. В крайна сметка формата диктува много неща. Големите CRT бяха тежки и рискови за движение и затова хората проектираха бюра и работни станции, около които хората сядаха, за да вършат работа. По-малките LCD дисплеи бяха от основно значение, за да направят мобилните устройства възможни и затова проектирахме интерфейси и техники за взаимодействие, които могат да се използват в седнало положение, изправени и дори в движение, като таблетите и смартфоните, които много от нас използват днес. По-енергийно ефективни LED дисплеи ни позволиха да поставим компютри върху нашите китки, лица и крака, което води до нови категории взаимодействия. А дисплеите, изобретени в научните изследвания, обещават да доближат компютрите още по-близо до телата ни и нашата среда, може би дори в телата и средата ни, чрез </a:t>
            </a:r>
            <a:r>
              <a:rPr lang="bg-BG" b="1" noProof="0" dirty="0" err="1" smtClean="0"/>
              <a:t>импланти</a:t>
            </a:r>
            <a:r>
              <a:rPr lang="bg-BG" b="1" noProof="0" dirty="0" smtClean="0"/>
              <a:t>. Тази тенденция очевидно е на дълбока интеграция между визуалните дисплеи на цифрова информация, нашата изградена среда и самите нас.</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14</a:t>
            </a:fld>
            <a:endParaRPr lang="bg-BG" dirty="0"/>
          </a:p>
        </p:txBody>
      </p:sp>
    </p:spTree>
    <p:extLst>
      <p:ext uri="{BB962C8B-B14F-4D97-AF65-F5344CB8AC3E}">
        <p14:creationId xmlns:p14="http://schemas.microsoft.com/office/powerpoint/2010/main" val="47192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Докато дисплеите могат да активират нови интерфейси, съдържанието на дисплеите е това, което ги прави ценни, а основата на цялото съдържание в дисплеите е компютърната графика. Графиката може да бъде всичко от основни графични примитиви като линии, правоъгълници, кръгове, многоъгълници и други форми. В известен смисъл всички компютърни графики са симулации, реконструиращи сложни визуални сцени от по-примитивни форми, от мощни операционни системи с прозорци до фотореалистични сцени в компютърно генерирани анимационни филми.</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15</a:t>
            </a:fld>
            <a:endParaRPr lang="bg-BG" dirty="0"/>
          </a:p>
        </p:txBody>
      </p:sp>
    </p:spTree>
    <p:extLst>
      <p:ext uri="{BB962C8B-B14F-4D97-AF65-F5344CB8AC3E}">
        <p14:creationId xmlns:p14="http://schemas.microsoft.com/office/powerpoint/2010/main" val="882107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Въпреки цялата тази сложност, компютърната графика има прости основи. Тъй като дисплеите са организирани като 2-измерни масиви от пиксели, графичното изобразяване е свързано с координатни системи. Координатните системи имат ос x, ос y и във всяка точка в матрица от пиксели, цвят. Изобразяването на графичен примитив означава определяне на местоположение и цвят за тази форма (и често дали тази форма трябва да бъде запълнена или просто контур).</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16</a:t>
            </a:fld>
            <a:endParaRPr lang="bg-BG" dirty="0"/>
          </a:p>
        </p:txBody>
      </p:sp>
    </p:spTree>
    <p:extLst>
      <p:ext uri="{BB962C8B-B14F-4D97-AF65-F5344CB8AC3E}">
        <p14:creationId xmlns:p14="http://schemas.microsoft.com/office/powerpoint/2010/main" val="795902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За да създадете по-сложни визуални сцени, компютърната графика включва композиране, което включва наслояване на графични примитиви в определен ред. Подобно на рисуването, композирането използва слоеве за изграждане на обекти с фон, преден план и друга текстура. Това ни позволява да изобразяваме бутони с фонове и текстови етикети, ленти за превъртане с дълбочина и текстура и прозорци с падащи сенки.</a:t>
            </a:r>
          </a:p>
          <a:p>
            <a:r>
              <a:rPr lang="bg-BG" b="0" noProof="0" dirty="0" smtClean="0"/>
              <a:t>Операционните системи обикновено отговарят за оркестрирането на процеса на композиране на интерфейса. Те започват с празно платно и след това, отзад напред, изобразяват всичко по рекурсивен обектно-ориентиран начин:</a:t>
            </a:r>
          </a:p>
          <a:p>
            <a:pPr marL="171450" indent="-171450">
              <a:buFont typeface="Arial" panose="020B0604020202020204" pitchFamily="34" charset="0"/>
              <a:buChar char="•"/>
            </a:pPr>
            <a:r>
              <a:rPr lang="bg-BG" b="0" noProof="0" dirty="0" smtClean="0"/>
              <a:t>Операционната система първо изобразява фона, като тапет на работния плот.</a:t>
            </a:r>
          </a:p>
          <a:p>
            <a:pPr marL="171450" indent="-171450">
              <a:buFont typeface="Arial" panose="020B0604020202020204" pitchFamily="34" charset="0"/>
              <a:buChar char="•"/>
            </a:pPr>
            <a:r>
              <a:rPr lang="bg-BG" b="0" noProof="0" dirty="0" smtClean="0"/>
              <a:t>След това операционната система преминава през видими прозорци, като иска всеки прозорец да изобрази съдържанието си.</a:t>
            </a:r>
          </a:p>
          <a:p>
            <a:pPr marL="171450" indent="-171450">
              <a:buFont typeface="Arial" panose="020B0604020202020204" pitchFamily="34" charset="0"/>
              <a:buChar char="•"/>
            </a:pPr>
            <a:r>
              <a:rPr lang="bg-BG" b="0" noProof="0" dirty="0" smtClean="0"/>
              <a:t>Всеки прозорец рекурсивно преминава през йерархията на елемента на потребителския интерфейс, като всеки елемент е отговорен за композирането на неговия визуален облик.</a:t>
            </a:r>
          </a:p>
          <a:p>
            <a:pPr marL="171450" indent="-171450">
              <a:buFont typeface="Arial" panose="020B0604020202020204" pitchFamily="34" charset="0"/>
              <a:buChar char="•"/>
            </a:pPr>
            <a:r>
              <a:rPr lang="bg-BG" b="0" noProof="0" dirty="0" smtClean="0"/>
              <a:t>След като прозорците бъдат изобразени, операционната система съставя свои собствени контроли на интерфейса за цялата система, като ленти на задачите, интерфейси за превключване на приложения.</a:t>
            </a:r>
          </a:p>
          <a:p>
            <a:pPr marL="171450" indent="-171450">
              <a:buFont typeface="Arial" panose="020B0604020202020204" pitchFamily="34" charset="0"/>
              <a:buChar char="•"/>
            </a:pPr>
            <a:r>
              <a:rPr lang="bg-BG" b="0" noProof="0" dirty="0" smtClean="0"/>
              <a:t>И накрая, операционната система изобразява курсора на мишката последен, така че винаги да е видим.</a:t>
            </a:r>
          </a:p>
          <a:p>
            <a:pPr marL="171450" indent="-171450">
              <a:buFont typeface="Arial" panose="020B0604020202020204" pitchFamily="34" charset="0"/>
              <a:buChar char="•"/>
            </a:pPr>
            <a:r>
              <a:rPr lang="bg-BG" b="0" noProof="0" dirty="0" smtClean="0"/>
              <a:t>След като всичко приключи с изобразяването, цялата сцена се изобразява наведнъж на дисплея, така че лицето, което гледа на дисплея, да не види сцената частично изобразена.</a:t>
            </a:r>
          </a:p>
          <a:p>
            <a:pPr marL="0" indent="0">
              <a:buFont typeface="Arial" panose="020B0604020202020204" pitchFamily="34" charset="0"/>
              <a:buNone/>
            </a:pPr>
            <a:r>
              <a:rPr lang="bg-BG" b="1" noProof="0" dirty="0" smtClean="0"/>
              <a:t>Целият този процес на композиране се случва от 30 до 120 пъти в секунда в зависимост от скоростта на графичния хардуер на компютъра и честотата на опресняване на дисплея. Резултатът е по същество същият като всяка анимация, показваща един кадър в даден момент, като всеки кадър прави малки корекции, за да създаде илюзията за движение. Следователно компютърната графика разчита на нашата човешка способност да възприемаме графичните форми като постоянни обекти във времето.</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17</a:t>
            </a:fld>
            <a:endParaRPr lang="bg-BG" dirty="0"/>
          </a:p>
        </p:txBody>
      </p:sp>
    </p:spTree>
    <p:extLst>
      <p:ext uri="{BB962C8B-B14F-4D97-AF65-F5344CB8AC3E}">
        <p14:creationId xmlns:p14="http://schemas.microsoft.com/office/powerpoint/2010/main" val="530132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Също толкова важни, колкото и формите са изображенията. Точно като самия екран, изображенията са представени от двуизмерни решетки от пиксели. Както повечето компютърни потребители знаят, има безброй начини за съхраняване и компресиране на тези </a:t>
            </a:r>
            <a:r>
              <a:rPr lang="bg-BG" b="0" noProof="0" dirty="0" err="1" smtClean="0"/>
              <a:t>пикселни</a:t>
            </a:r>
            <a:r>
              <a:rPr lang="bg-BG" b="0" noProof="0" dirty="0" smtClean="0"/>
              <a:t> данни (</a:t>
            </a:r>
            <a:r>
              <a:rPr lang="bg-BG" b="0" noProof="0" dirty="0" err="1" smtClean="0"/>
              <a:t>bmp</a:t>
            </a:r>
            <a:r>
              <a:rPr lang="bg-BG" b="0" noProof="0" dirty="0" smtClean="0"/>
              <a:t>, </a:t>
            </a:r>
            <a:r>
              <a:rPr lang="bg-BG" b="0" noProof="0" dirty="0" err="1" smtClean="0"/>
              <a:t>pict</a:t>
            </a:r>
            <a:r>
              <a:rPr lang="bg-BG" b="0" noProof="0" dirty="0" smtClean="0"/>
              <a:t>, </a:t>
            </a:r>
            <a:r>
              <a:rPr lang="bg-BG" b="0" noProof="0" dirty="0" err="1" smtClean="0"/>
              <a:t>gif</a:t>
            </a:r>
            <a:r>
              <a:rPr lang="bg-BG" b="0" noProof="0" dirty="0" smtClean="0"/>
              <a:t>, </a:t>
            </a:r>
            <a:r>
              <a:rPr lang="bg-BG" b="0" noProof="0" dirty="0" err="1" smtClean="0"/>
              <a:t>tiff</a:t>
            </a:r>
            <a:r>
              <a:rPr lang="bg-BG" b="0" noProof="0" dirty="0" smtClean="0"/>
              <a:t>, </a:t>
            </a:r>
            <a:r>
              <a:rPr lang="bg-BG" b="0" noProof="0" dirty="0" err="1" smtClean="0"/>
              <a:t>jpeg</a:t>
            </a:r>
            <a:r>
              <a:rPr lang="bg-BG" b="0" noProof="0" dirty="0" smtClean="0"/>
              <a:t>, </a:t>
            </a:r>
            <a:r>
              <a:rPr lang="bg-BG" b="0" noProof="0" dirty="0" err="1" smtClean="0"/>
              <a:t>png</a:t>
            </a:r>
            <a:r>
              <a:rPr lang="bg-BG" b="0" noProof="0" dirty="0" smtClean="0"/>
              <a:t>). През 1980-те и 90-те години тези формати са имали значение за изживяването, особено в мрежата: ако съхранявате пиксели в ред, некомпресирано, изображение в браузъра ще се изобразява ред по ред, докато се изтегля, но ако го съхранявате неправилно , можете да изобразите версии на картина с ниска разделителна способност, докато цялото изображение е изтеглено. Интернет е достатъчно бърз днес, че тези разлики във форматите не влияят толкова много на потребителското изживяване.</a:t>
            </a:r>
          </a:p>
          <a:p>
            <a:r>
              <a:rPr lang="bg-BG" b="0" noProof="0" dirty="0" smtClean="0"/>
              <a:t>Има много техники от компютърната графика, които гарантират високо ниво на графична прецизност. </a:t>
            </a:r>
          </a:p>
          <a:p>
            <a:r>
              <a:rPr lang="bg-BG" b="1" noProof="0" dirty="0" smtClean="0"/>
              <a:t>Прозрачността</a:t>
            </a:r>
            <a:r>
              <a:rPr lang="bg-BG" b="0" noProof="0" dirty="0" smtClean="0"/>
              <a:t> е идеята да позволите на цветовете да се смесват един с друг, позволявайки част от изображението да се появи зад друго. </a:t>
            </a:r>
          </a:p>
          <a:p>
            <a:r>
              <a:rPr lang="bg-BG" b="1" noProof="0" dirty="0" err="1" smtClean="0"/>
              <a:t>Anti-aliasing</a:t>
            </a:r>
            <a:r>
              <a:rPr lang="bg-BG" b="0" noProof="0" dirty="0" smtClean="0"/>
              <a:t> е идеята за изглаждане на накъсаните ръбове на 2D мрежата от пиксели, като се направят някои пиксели по-леки, създавайки илюзията за права линия. </a:t>
            </a:r>
          </a:p>
          <a:p>
            <a:r>
              <a:rPr lang="bg-BG" b="1" noProof="0" dirty="0" err="1" smtClean="0"/>
              <a:t>Подпикселното</a:t>
            </a:r>
            <a:r>
              <a:rPr lang="bg-BG" b="1" noProof="0" dirty="0" smtClean="0"/>
              <a:t> изобразяване</a:t>
            </a:r>
            <a:r>
              <a:rPr lang="bg-BG" b="0" noProof="0" dirty="0" smtClean="0"/>
              <a:t> е начин за рисуване на изображения на екран, който използва физическите свойства на LCD екраните, за да увеличи леко разделителната способност. </a:t>
            </a:r>
          </a:p>
          <a:p>
            <a:r>
              <a:rPr lang="bg-BG" b="1" noProof="0" dirty="0" smtClean="0"/>
              <a:t>Двойното буфериране</a:t>
            </a:r>
            <a:r>
              <a:rPr lang="bg-BG" b="0" noProof="0" dirty="0" smtClean="0"/>
              <a:t> е техника за изобразяване на пълна графична сцена извън екрана, след което копирането й наведнъж на екрана, за да се избегне трептене. Графичните </a:t>
            </a:r>
            <a:r>
              <a:rPr lang="bg-BG" b="0" noProof="0" dirty="0" err="1" smtClean="0"/>
              <a:t>процесорни</a:t>
            </a:r>
            <a:r>
              <a:rPr lang="bg-BG" b="0" noProof="0" dirty="0" smtClean="0"/>
              <a:t> единици (GPU) приемат общи съвременни графични техники и ги преместват към хардуер, така че графиката да е с висока производителност.</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18</a:t>
            </a:fld>
            <a:endParaRPr lang="bg-BG" dirty="0"/>
          </a:p>
        </p:txBody>
      </p:sp>
    </p:spTree>
    <p:extLst>
      <p:ext uri="{BB962C8B-B14F-4D97-AF65-F5344CB8AC3E}">
        <p14:creationId xmlns:p14="http://schemas.microsoft.com/office/powerpoint/2010/main" val="3921877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Има много техники от компютърната графика, които гарантират високо ниво на графична прецизност. </a:t>
            </a:r>
          </a:p>
          <a:p>
            <a:r>
              <a:rPr lang="bg-BG" b="1" noProof="0" dirty="0" smtClean="0"/>
              <a:t>Прозрачността</a:t>
            </a:r>
            <a:r>
              <a:rPr lang="bg-BG" b="0" noProof="0" dirty="0" smtClean="0"/>
              <a:t> е идеята да позволите на цветовете да се смесват един с друг, позволявайки част от изображението да се появи зад друго. </a:t>
            </a:r>
          </a:p>
          <a:p>
            <a:r>
              <a:rPr lang="bg-BG" b="1" noProof="0" dirty="0" err="1" smtClean="0"/>
              <a:t>Anti-aliasing</a:t>
            </a:r>
            <a:r>
              <a:rPr lang="bg-BG" b="0" noProof="0" dirty="0" smtClean="0"/>
              <a:t> е идеята за изглаждане на накъсаните ръбове на 2D мрежата от пиксели, като се направят някои пиксели по-леки, създавайки илюзията за права линия. </a:t>
            </a:r>
          </a:p>
          <a:p>
            <a:r>
              <a:rPr lang="bg-BG" b="1" noProof="0" dirty="0" err="1" smtClean="0"/>
              <a:t>Подпикселното</a:t>
            </a:r>
            <a:r>
              <a:rPr lang="bg-BG" b="1" noProof="0" dirty="0" smtClean="0"/>
              <a:t> изобразяване</a:t>
            </a:r>
            <a:r>
              <a:rPr lang="bg-BG" b="0" noProof="0" dirty="0" smtClean="0"/>
              <a:t> е начин за рисуване на изображения на екран, който използва физическите свойства на LCD екраните, за да увеличи леко разделителната способност. </a:t>
            </a:r>
          </a:p>
          <a:p>
            <a:r>
              <a:rPr lang="bg-BG" b="1" noProof="0" dirty="0" smtClean="0"/>
              <a:t>Двойното буфериране</a:t>
            </a:r>
            <a:r>
              <a:rPr lang="bg-BG" b="0" noProof="0" dirty="0" smtClean="0"/>
              <a:t> е техника за изобразяване на пълна графична сцена извън екрана, след което копирането й наведнъж на екрана, за да се избегне трептене. Графичните </a:t>
            </a:r>
            <a:r>
              <a:rPr lang="bg-BG" b="0" noProof="0" dirty="0" err="1" smtClean="0"/>
              <a:t>процесорни</a:t>
            </a:r>
            <a:r>
              <a:rPr lang="bg-BG" b="0" noProof="0" dirty="0" smtClean="0"/>
              <a:t> единици (GPU) приемат общи съвременни графични техники и ги преместват към хардуер, така че графиката да е с висока производителност.</a:t>
            </a:r>
          </a:p>
          <a:p>
            <a:r>
              <a:rPr lang="bg-BG" b="1" noProof="0" dirty="0" smtClean="0"/>
              <a:t>Всички тези и други техники са в основата на компютърната графика, като помагат да се гарантира, че хората могат да се фокусират върху съдържанието на своите екрани, а не върху пикселите, които ги съставят. Тези концепции обаче стават важни, ако сте отговорни за частта с графичния дизайн на потребителския интерфейс. След това пикселите са нещо, което трябва да проектирате, което изисква по-задълбочени познания за това как изображенията се изобразяват на екрани.</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19</a:t>
            </a:fld>
            <a:endParaRPr lang="bg-BG" dirty="0"/>
          </a:p>
        </p:txBody>
      </p:sp>
    </p:spTree>
    <p:extLst>
      <p:ext uri="{BB962C8B-B14F-4D97-AF65-F5344CB8AC3E}">
        <p14:creationId xmlns:p14="http://schemas.microsoft.com/office/powerpoint/2010/main" val="4081513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0" noProof="0" dirty="0" smtClean="0"/>
              <a:t>Типографията е дял от графичния дизайн, третиращ подходящата и естетически издържана употреба на различните шрифтове. Тя взима под внимание индивидуалните особености на всеки шрифт, с неговото емоционално излъчване и свойството му да въздейства визуално, както и обективните му характеристики – разположение и размер на камшичетата, пространство между отделните символи, отстоянията и пропорциите между главни и малки букви и т.н. В съвременното използване, практиката и изследването на типографията намира широко приложение, покрива всички аспекти от дизайна на буквите. След дигитализирането, диапазонът на приложение на шрифтовете става много по-обширен.</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20</a:t>
            </a:fld>
            <a:endParaRPr lang="bg-BG" dirty="0"/>
          </a:p>
        </p:txBody>
      </p:sp>
    </p:spTree>
    <p:extLst>
      <p:ext uri="{BB962C8B-B14F-4D97-AF65-F5344CB8AC3E}">
        <p14:creationId xmlns:p14="http://schemas.microsoft.com/office/powerpoint/2010/main" val="263542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noProof="0" dirty="0" smtClean="0"/>
              <a:t>За начало нека разгледаме самите екрани. Някои от най-ранните екранни технологии са използвали нещо, наречено CRT (катодно-лъчева тръба), което се вижда по-долу на изображението и широко използвано през 80-те и 90-те години на миналия век за телевизори, персонални компютри и терминали. CRT използват вакуумна тръба с електронен пистолет и фосфоресциращ екран. Устройството движи електронния пистолет по повтарящ се модел, наречен "растерно" сканиране през двете измерения на екрана, карайки фосфоресциращия материал да свети в каквито и точки да е бил активен. За направата на цветни CRT се използват три катода, едната за червен, зелен и син цвят. За да определят какво да нарисуват на екрана, компютрите съхраняват в паметта дълъг списък с цветови стойности и след това хардуерът превежда тези цветови стойности с висока честота по време на растера, за да определи кога електронните оръдия са били включени и изключени. Когато това се случва с висока честота (обикновено 24 пъти в секунда или по-бързо), получаваме интерактивните екрани, с които сме свикнали днес.</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a:t>
            </a:fld>
            <a:endParaRPr lang="bg-BG" dirty="0"/>
          </a:p>
        </p:txBody>
      </p:sp>
    </p:spTree>
    <p:extLst>
      <p:ext uri="{BB962C8B-B14F-4D97-AF65-F5344CB8AC3E}">
        <p14:creationId xmlns:p14="http://schemas.microsoft.com/office/powerpoint/2010/main" val="2897630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0" noProof="0" dirty="0" smtClean="0"/>
              <a:t>Типографията е дял от графичния дизайн, третиращ подходящата и естетически издържана употреба на различните шрифтове. Тя взима под внимание индивидуалните особености на всеки шрифт, с неговото емоционално излъчване и свойството му да въздейства визуално, както и обективните му характеристики – разположение и размер на камшичетата, пространство между отделните символи, отстоянията и пропорциите между главни и малки букви и т.н. В съвременното използване, практиката и изследването на типографията намира широко приложение, покрива всички аспекти от дизайна на буквите. След дигитализирането, диапазонът на приложение на шрифтовете става много по-обширен.</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21</a:t>
            </a:fld>
            <a:endParaRPr lang="bg-BG" dirty="0"/>
          </a:p>
        </p:txBody>
      </p:sp>
    </p:spTree>
    <p:extLst>
      <p:ext uri="{BB962C8B-B14F-4D97-AF65-F5344CB8AC3E}">
        <p14:creationId xmlns:p14="http://schemas.microsoft.com/office/powerpoint/2010/main" val="708063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Докато графичните примитиви са в основата на визуалните сцени, текстът е в основата на повечето информация в интерфейсите. Огромна част от възможността дори да работим с потребителски интерфейси са думите, които използваме, за да обясним семантиката на поведението на потребителския интерфейс. В първите дни на интерфейсите с команден ред типографията беше елементарна: точно както екраните бяха решетки от пиксели, текстът беше представен като решетка от знаци. Това означаваше, че целият визуален език на печата, като шрифтове, шрифтове, размер на шрифта и други измерения на типографията, бяха фиксирани и негъвкави:</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22</a:t>
            </a:fld>
            <a:endParaRPr lang="bg-BG" dirty="0"/>
          </a:p>
        </p:txBody>
      </p:sp>
    </p:spTree>
    <p:extLst>
      <p:ext uri="{BB962C8B-B14F-4D97-AF65-F5344CB8AC3E}">
        <p14:creationId xmlns:p14="http://schemas.microsoft.com/office/powerpoint/2010/main" val="2987351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0" noProof="0" dirty="0" smtClean="0"/>
              <a:t>Две неща промениха това. Първо, Xerox PARC, в своето представяне на графични потребителски интерфейси, въведе типография в графичния потребителски интерфейс. Проводникът за това беше преди всичко неговата визия за текстообработка, която се опита да преведе идеите от печат на екрана, като въведе </a:t>
            </a:r>
            <a:r>
              <a:rPr lang="en-US" b="0" noProof="0" dirty="0" smtClean="0"/>
              <a:t>typefaces</a:t>
            </a:r>
            <a:r>
              <a:rPr lang="ru-RU" b="0" noProof="0" dirty="0" smtClean="0"/>
              <a:t>, шрифтове, семейства шрифтове, размери на шрифтове, тегло на шрифта, стилове на шрифта, лигатура, кернинг, изходни линии, изкачвания, спускания и други идеи за графични потребителски интерфейси. Концепции като </a:t>
            </a:r>
            <a:r>
              <a:rPr lang="en-US" b="0" noProof="0" dirty="0" smtClean="0"/>
              <a:t>typefaces</a:t>
            </a:r>
            <a:r>
              <a:rPr lang="bg-BG" b="0" noProof="0" dirty="0" smtClean="0"/>
              <a:t> </a:t>
            </a:r>
            <a:r>
              <a:rPr lang="ru-RU" b="0" noProof="0" dirty="0" smtClean="0"/>
              <a:t>— визуалния дизайн — и шрифтове — специфичен размер и тегло на шрифта — отдавна са разработвани в печат и са директно адаптирани към екрана. Това изискваше отговор на въпроси за това как да се вземат идеи, оптимизирани за мастило и хартия, и да се преведат в дискретни двуизмерни решетки от пиксели. Идеи като анти-алиасинг и субпикселно изобразяване, споменати по-горе, които изглаждат резките ръбове на пикселите, бяха от ключово значение за постигането на четливост.</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23</a:t>
            </a:fld>
            <a:endParaRPr lang="bg-BG" dirty="0"/>
          </a:p>
        </p:txBody>
      </p:sp>
    </p:spTree>
    <p:extLst>
      <p:ext uri="{BB962C8B-B14F-4D97-AF65-F5344CB8AC3E}">
        <p14:creationId xmlns:p14="http://schemas.microsoft.com/office/powerpoint/2010/main" val="565448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0" noProof="0" dirty="0" smtClean="0"/>
              <a:t>Второто решение, което помогна за въвеждането на типография в потребителските интерфейси, беше Стив Джобс, който взе курс по калиграфия в Reed College (калиграфията е като типография, но на ръка). Той видя, че текстът може да бъде изкуство, че може да бъде изразителен и че е от основно значение за разграничаването на Mac от ужасите на пълен текст на командните редове. И така, когато видя как Xerox PARC използва типография и си представи Mac, шрифтът беше в центъра на визията му.</a:t>
            </a:r>
          </a:p>
          <a:p>
            <a:r>
              <a:rPr lang="bg-BG" b="0" noProof="0" dirty="0" smtClean="0"/>
              <a:t>Паралелно с тези усилия беше необходимостта от представяне на всички символи на естествен език. Един от първите стандарти беше ASCII, който представляваше римските знаци и арабските цифри на английски, но нищо друго. </a:t>
            </a:r>
            <a:r>
              <a:rPr lang="bg-BG" b="0" noProof="0" dirty="0" err="1" smtClean="0"/>
              <a:t>Unicode</a:t>
            </a:r>
            <a:r>
              <a:rPr lang="bg-BG" b="0" noProof="0" dirty="0" smtClean="0"/>
              <a:t> донесе почти целия спектър от символи и знаци в изчисленията, поддържайки комуникацията във и между всяка страна на Земята.</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24</a:t>
            </a:fld>
            <a:endParaRPr lang="bg-BG" dirty="0"/>
          </a:p>
        </p:txBody>
      </p:sp>
    </p:spTree>
    <p:extLst>
      <p:ext uri="{BB962C8B-B14F-4D97-AF65-F5344CB8AC3E}">
        <p14:creationId xmlns:p14="http://schemas.microsoft.com/office/powerpoint/2010/main" val="2593598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25</a:t>
            </a:fld>
            <a:endParaRPr lang="bg-BG" dirty="0"/>
          </a:p>
        </p:txBody>
      </p:sp>
    </p:spTree>
    <p:extLst>
      <p:ext uri="{BB962C8B-B14F-4D97-AF65-F5344CB8AC3E}">
        <p14:creationId xmlns:p14="http://schemas.microsoft.com/office/powerpoint/2010/main" val="2287525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Въпреки че всички статични форми, които обсъдихме по-горе, са мощни сами по себе си, усилията за </a:t>
            </a:r>
            <a:r>
              <a:rPr lang="bg-BG" b="0" noProof="0" dirty="0" err="1" smtClean="0"/>
              <a:t>анимиране</a:t>
            </a:r>
            <a:r>
              <a:rPr lang="bg-BG" b="0" noProof="0" dirty="0" smtClean="0"/>
              <a:t> на тези форми предложиха за увеличаване на изразителната сила на цифровите медии. Една ранна работа изследва основите на анимацията, които могат да бъдат донесени от филмовата анимация, включително принципите на солидност, преувеличение и подсилване, които дълго време се използват, за да дадат живот на статичните изображения. Тези принципи бяха обвързани със специфични визуални идеи, базирани на време, като дъги, проследяване, бавно влизане/забавяне, очакване, пристигания и заминавания и замъгляване на движение, всички от които сега са повсеместни в неща като софтуер за презентации и съвременни графични потребители.</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26</a:t>
            </a:fld>
            <a:endParaRPr lang="bg-BG" dirty="0"/>
          </a:p>
        </p:txBody>
      </p:sp>
    </p:spTree>
    <p:extLst>
      <p:ext uri="{BB962C8B-B14F-4D97-AF65-F5344CB8AC3E}">
        <p14:creationId xmlns:p14="http://schemas.microsoft.com/office/powerpoint/2010/main" val="345975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Докато тази основна идея за </a:t>
            </a:r>
            <a:r>
              <a:rPr lang="bg-BG" b="0" noProof="0" dirty="0" err="1" smtClean="0"/>
              <a:t>анимиране</a:t>
            </a:r>
            <a:r>
              <a:rPr lang="bg-BG" b="0" noProof="0" dirty="0" smtClean="0"/>
              <a:t> на интерфейси беше проста, намирането на начини за безпроблемно внедряване на анимация в интерфейси не беше. Преместването на части от интерфейси изисква внимателно управление на позицията на елементите на интерфейса във времето и те са несъвместими с идеята за йерархии на изгледи, определящи позициите на елементите по всяко време. </a:t>
            </a:r>
            <a:r>
              <a:rPr lang="bg-BG" b="1" noProof="0" dirty="0" smtClean="0"/>
              <a:t>Някои от най-ранните идеи включваха дефиниране на ограничения и оставяне на тези ограничения да определят позицията във времето. Например, разработчикът може да каже, че елемент трябва да бъде на позиция A в момент t и след това на позиция B в момент t+1, и след това да остави инструментариума на потребителския интерфейс да реши точно къде да изобрази елемента между тези два пъти. </a:t>
            </a:r>
            <a:r>
              <a:rPr lang="bg-BG" b="0" noProof="0" dirty="0" smtClean="0"/>
              <a:t>Същата тази идея може да се използва за </a:t>
            </a:r>
            <a:r>
              <a:rPr lang="bg-BG" b="0" noProof="0" dirty="0" err="1" smtClean="0"/>
              <a:t>анимиране</a:t>
            </a:r>
            <a:r>
              <a:rPr lang="bg-BG" b="0" noProof="0" dirty="0" smtClean="0"/>
              <a:t> на всяко визуално свойство на елемент, като неговия цвят, прозрачност, размер и т.н. Същите тези идеи в крайна сметка доведоха до по-сложни анимации на интерфейси за директна манипулация, на икони и типография. Тези идеи се обединиха в добре дефинирани преходни абстракции, които улесниха изразяването на редица „емоции“ чрез преходи, като спешност, забавяне и увереност.</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27</a:t>
            </a:fld>
            <a:endParaRPr lang="bg-BG" dirty="0"/>
          </a:p>
        </p:txBody>
      </p:sp>
    </p:spTree>
    <p:extLst>
      <p:ext uri="{BB962C8B-B14F-4D97-AF65-F5344CB8AC3E}">
        <p14:creationId xmlns:p14="http://schemas.microsoft.com/office/powerpoint/2010/main" val="4130558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Всички тези изследователски идеи вече са повсеместни в набори от инструменти като </a:t>
            </a:r>
            <a:r>
              <a:rPr lang="bg-BG" b="0" noProof="0" dirty="0" err="1" smtClean="0"/>
              <a:t>Core</a:t>
            </a:r>
            <a:r>
              <a:rPr lang="bg-BG" b="0" noProof="0" dirty="0" smtClean="0"/>
              <a:t> </a:t>
            </a:r>
            <a:r>
              <a:rPr lang="bg-BG" b="0" noProof="0" dirty="0" err="1" smtClean="0"/>
              <a:t>Animation</a:t>
            </a:r>
            <a:r>
              <a:rPr lang="bg-BG" b="0" noProof="0" dirty="0" smtClean="0"/>
              <a:t> на Apple и </a:t>
            </a:r>
            <a:r>
              <a:rPr lang="bg-BG" b="0" noProof="0" dirty="0" err="1" smtClean="0"/>
              <a:t>Material</a:t>
            </a:r>
            <a:r>
              <a:rPr lang="bg-BG" b="0" noProof="0" dirty="0" smtClean="0"/>
              <a:t> </a:t>
            </a:r>
            <a:r>
              <a:rPr lang="bg-BG" b="0" noProof="0" dirty="0" err="1" smtClean="0"/>
              <a:t>Design</a:t>
            </a:r>
            <a:r>
              <a:rPr lang="bg-BG" b="0" noProof="0" dirty="0" smtClean="0"/>
              <a:t> на </a:t>
            </a:r>
            <a:r>
              <a:rPr lang="bg-BG" b="0" noProof="0" dirty="0" err="1" smtClean="0"/>
              <a:t>Google</a:t>
            </a:r>
            <a:r>
              <a:rPr lang="bg-BG" b="0" noProof="0" dirty="0" smtClean="0"/>
              <a:t>, които улесняват изразяването на състояния на анимация, без да се налага да управлявате детайли от ниско ниво на изобразяването на потребителския интерфейс.</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28</a:t>
            </a:fld>
            <a:endParaRPr lang="bg-BG" dirty="0"/>
          </a:p>
        </p:txBody>
      </p:sp>
    </p:spTree>
    <p:extLst>
      <p:ext uri="{BB962C8B-B14F-4D97-AF65-F5344CB8AC3E}">
        <p14:creationId xmlns:p14="http://schemas.microsoft.com/office/powerpoint/2010/main" val="3131693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1" noProof="0" dirty="0" smtClean="0"/>
              <a:t>Всички техники в предишния раздел се обединяват в много сложни 2D визуализации. Един домейн по-специално, който използва дисплеи, графики, типография и анимация, е визуализацията на данните. Това провокира въпроси за това как най-добре да се визуализира и взаимодейства с набори от данни. Областта на визуализацията на данни (известна още като визуализация на информация) е изследвала тези въпроси, надграждайки усилията за визуализация на данни в печат.</a:t>
            </a:r>
          </a:p>
          <a:p>
            <a:r>
              <a:rPr lang="bg-BG" b="1" noProof="0" dirty="0" smtClean="0"/>
              <a:t>Всяка от тези фази има свои собствени интерактивни сложности. Трансформацията на данни често изисква взаимодействие, за да се „преборят“ данните в структура, подходяща за визуализация. Филтрирането включва избор на данни за преглед. Картографирането включва вземане на стойности на данни и превеждането им в неща като цвят, форма, пространство, размер, близост и други характеристики на визуалната информация. И тогава има широк спектър от техники за взаимодействие за виждане на връзките между данните, включително избор, филтриране, </a:t>
            </a:r>
            <a:r>
              <a:rPr lang="bg-BG" b="1" noProof="0" dirty="0" err="1" smtClean="0"/>
              <a:t>изчеткане</a:t>
            </a:r>
            <a:r>
              <a:rPr lang="bg-BG" b="1" noProof="0" dirty="0" smtClean="0"/>
              <a:t>, свързване, фокус и аспекти.</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29</a:t>
            </a:fld>
            <a:endParaRPr lang="bg-BG" dirty="0"/>
          </a:p>
        </p:txBody>
      </p:sp>
    </p:spTree>
    <p:extLst>
      <p:ext uri="{BB962C8B-B14F-4D97-AF65-F5344CB8AC3E}">
        <p14:creationId xmlns:p14="http://schemas.microsoft.com/office/powerpoint/2010/main" val="4206905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1" noProof="0" dirty="0" smtClean="0"/>
              <a:t>Поради сложността на този </a:t>
            </a:r>
            <a:r>
              <a:rPr lang="bg-BG" b="1" noProof="0" dirty="0" err="1" smtClean="0"/>
              <a:t>конвейр</a:t>
            </a:r>
            <a:r>
              <a:rPr lang="bg-BG" b="1" noProof="0" dirty="0" smtClean="0"/>
              <a:t>, действителното изобразяване на визуализации на данни изисква по-директна поддръжка на инструментариума за абстрахиране от </a:t>
            </a:r>
            <a:r>
              <a:rPr lang="bg-BG" b="1" noProof="0" dirty="0" err="1" smtClean="0"/>
              <a:t>накои</a:t>
            </a:r>
            <a:r>
              <a:rPr lang="bg-BG" b="1" noProof="0" dirty="0" smtClean="0"/>
              <a:t> от сложностите на ниско ниво на тези фази.</a:t>
            </a:r>
          </a:p>
          <a:p>
            <a:r>
              <a:rPr lang="bg-BG" b="1" noProof="0" dirty="0" smtClean="0"/>
              <a:t>Инструментариумите като </a:t>
            </a:r>
            <a:r>
              <a:rPr lang="bg-BG" b="1" noProof="0" dirty="0" err="1" smtClean="0"/>
              <a:t>Protovis</a:t>
            </a:r>
            <a:r>
              <a:rPr lang="bg-BG" b="1" noProof="0" dirty="0" smtClean="0"/>
              <a:t>, D3 и </a:t>
            </a:r>
            <a:r>
              <a:rPr lang="bg-BG" b="1" noProof="0" dirty="0" err="1" smtClean="0"/>
              <a:t>Vega</a:t>
            </a:r>
            <a:r>
              <a:rPr lang="bg-BG" b="1" noProof="0" dirty="0" smtClean="0"/>
              <a:t> предлагат абстракции, които намаляват тази сложност, което улеснява създаването на статични и интерактивни визуализации на данни.</a:t>
            </a:r>
          </a:p>
          <a:p>
            <a:r>
              <a:rPr lang="bg-BG" b="0" noProof="0" dirty="0" smtClean="0"/>
              <a:t>Докато през 2000-те 3D започва да доминира в игрите и филмите, 2D изобразяването все още е в основата на взаимодействията с потребителските интерфейси. Докато голяма част от изследванията в това пространство преминаха към интерактивни 3D изживявания, основите, изградени през последните петдесет години, остават с нас. Винаги ли 2D ще бъде основата на интерфейсите или в крайна сметка всички ще преминем към чисти 3D интерфейси?</a:t>
            </a:r>
          </a:p>
          <a:p>
            <a:r>
              <a:rPr lang="bg-BG" b="0" noProof="0" dirty="0" smtClean="0"/>
              <a:t>В известен смисъл този въпрос е по-малко за технологиите и повече за медиите. Печат, филми, анимация, игри и други жанрове съдържание често са формирали видовете преживявания, които имаме на компютрите. Няма признаци, че тези разнообразни медийни жанрове изчезват; по-скоро ние просто продължаваме да измисляме нови медии и да ги добавяме към вече сложен набор от визуално съдържание. Например, човек може да си представи свят, който е по-универсално достъпен, в който слуховото съдържание става по-вездесъщо. </a:t>
            </a:r>
            <a:r>
              <a:rPr lang="bg-BG" b="0" noProof="0" dirty="0" err="1" smtClean="0"/>
              <a:t>Подкастовете</a:t>
            </a:r>
            <a:r>
              <a:rPr lang="bg-BG" b="0" noProof="0" dirty="0" smtClean="0"/>
              <a:t> и нарастващата поддръжка за екранни четци са един от признаците, че макар визуалните дисплеи да царуват, може да започнем да разширяваме сетивата, които използваме за взаимодействие с компютрите.</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30</a:t>
            </a:fld>
            <a:endParaRPr lang="bg-BG" dirty="0"/>
          </a:p>
        </p:txBody>
      </p:sp>
    </p:spTree>
    <p:extLst>
      <p:ext uri="{BB962C8B-B14F-4D97-AF65-F5344CB8AC3E}">
        <p14:creationId xmlns:p14="http://schemas.microsoft.com/office/powerpoint/2010/main" val="2740959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noProof="0" dirty="0" smtClean="0"/>
              <a:t>Проблемът с CRT е, че те бяха огромни и тежки, което ги прави практични само за използване на настолни компютри. Технологията на дисплея еволюира, за да разреши тези проблеми, като дисплеите с течни кристали (LCD) правят следващия скок. LCD дисплеите, които все още са доста често срещани в устройствата днес, са решетки от червени, зелени и сини течни кристали. Течните кристали са състояние на материята между течност и твърдо вещество с различни оптични качества. Поставяйки тази решетка от течни кристали върху голяма </a:t>
            </a:r>
            <a:r>
              <a:rPr lang="bg-BG" noProof="0" dirty="0" err="1" smtClean="0"/>
              <a:t>подсветка</a:t>
            </a:r>
            <a:r>
              <a:rPr lang="bg-BG" noProof="0" dirty="0" smtClean="0"/>
              <a:t>, тези кристали филтрират светлината в червено, зелено и синьо с различен интензитет въз основа на тока, преминаващ през течността. (Видеоклипът по-долу показва по-подробно кои точно материали се използват за показване на различни цветове). Тези кристали са малки, което позволява екрани, които са плоски и с много по-ниска консумация на енергия от CRT. Това позволи за изцяло нови мобилни устройства като лаптопи и телефони.</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a:t>
            </a:fld>
            <a:endParaRPr lang="bg-BG" dirty="0"/>
          </a:p>
        </p:txBody>
      </p:sp>
    </p:spTree>
    <p:extLst>
      <p:ext uri="{BB962C8B-B14F-4D97-AF65-F5344CB8AC3E}">
        <p14:creationId xmlns:p14="http://schemas.microsoft.com/office/powerpoint/2010/main" val="205003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В последната глава обсъдихме как интерфейсите комуникират данни, съдържание и анимации на двуизмерни екрани. Въпреки това човешкото визуално възприятие не се ограничава до две измерения: ние прекарваме по-голямата част от живота си, взаимодействайки в триизмерно пространство. Разпространението на плоските екрани на нашите компютри, </a:t>
            </a:r>
            <a:r>
              <a:rPr lang="bg-BG" b="0" noProof="0" dirty="0" err="1" smtClean="0"/>
              <a:t>смарт</a:t>
            </a:r>
            <a:r>
              <a:rPr lang="bg-BG" b="0" noProof="0" dirty="0" smtClean="0"/>
              <a:t> часовници и смартфони се дължи преди всичко на ограниченията в технологията. Въпреки това, с напредъка в 3D графиката, технологията на дисплея и сензорите, ние успяхме да изградим системи за виртуална и разширена реалност, които ни позволяват да взаимодействаме с технологиите в потапящи 3D среди.</a:t>
            </a:r>
          </a:p>
          <a:p>
            <a:r>
              <a:rPr lang="bg-BG" b="0" noProof="0" dirty="0" smtClean="0"/>
              <a:t>Компютрите донесоха възможности за създаване на динамични виртуални светове, но с това дойде необходимостта от правилно картографиране на тези виртуални светове върху способността ни да възприемаме нашата среда. Това поставя редица интердисциплинарни изследователски предизвикателства, към които се възобнови интересът през последното десетилетие. В тази глава ще разгледаме някои от настоящите изследователски тенденции и предизвикателства при изграждането на системи за виртуална реалност и разширена реалност.</a:t>
            </a:r>
          </a:p>
          <a:p>
            <a:r>
              <a:rPr lang="bg-BG" b="0" noProof="0" dirty="0" smtClean="0"/>
              <a:t>Целта на виртуалната реалност (VR) винаги е била същата като 2D виртуалните реалности, които обсъждахме в предишната глава: </a:t>
            </a:r>
            <a:r>
              <a:rPr lang="bg-BG" b="1" noProof="0" dirty="0" smtClean="0"/>
              <a:t>потапяне</a:t>
            </a:r>
            <a:r>
              <a:rPr lang="bg-BG" b="0" noProof="0" dirty="0" smtClean="0"/>
              <a:t>. Графичните потребителски интерфейси, например, могат да доведат до известна степен на потапящ поток, когато са добре проектирани. Филмите, когато се гледат в кината, вече са доста добри в постигането на потапяне. Виртуалната реалност има за цел пълно потапяне, като същевременно интегрира интерактивността.</a:t>
            </a:r>
          </a:p>
          <a:p>
            <a:r>
              <a:rPr lang="bg-BG" b="1" noProof="0" dirty="0" smtClean="0"/>
              <a:t>Но VR има за цел повече от потапяне. Освен това се стреми да създаде усещане за присъствие.</a:t>
            </a:r>
            <a:r>
              <a:rPr lang="bg-BG" b="0" noProof="0" dirty="0" smtClean="0"/>
              <a:t> Присъствието е присъщо качество на съществуването във физическия свят. И тъй като не можем да избягаме от физическия свят, няма нищо в закачането на VR слушалки, които по своята същност се поддават на присъствие: по подразбиране нашето преживяване ще стои във физическо пространство с главата ни, покрита от компютър. И така, основна цел на VR е да създаде толкова силна илюзия, че потребителите да възприемат визуалните усещания от виртуална среда, действително ангажирани и психологически присъстващи в околната среда.</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31</a:t>
            </a:fld>
            <a:endParaRPr lang="bg-BG" dirty="0"/>
          </a:p>
        </p:txBody>
      </p:sp>
    </p:spTree>
    <p:extLst>
      <p:ext uri="{BB962C8B-B14F-4D97-AF65-F5344CB8AC3E}">
        <p14:creationId xmlns:p14="http://schemas.microsoft.com/office/powerpoint/2010/main" val="893423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Една от основните концепции зад постигането на присъствие във VR е да се даде възможност за възприемане на 3D графики чрез представяне на различно изображение на всяко око с помощта на стерео дисплеи. Чрез манипулиране на фините разлики между изображението във всяко око е възможно обектите да се появяват на определена дълбочина.</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32</a:t>
            </a:fld>
            <a:endParaRPr lang="bg-BG" dirty="0"/>
          </a:p>
        </p:txBody>
      </p:sp>
    </p:spTree>
    <p:extLst>
      <p:ext uri="{BB962C8B-B14F-4D97-AF65-F5344CB8AC3E}">
        <p14:creationId xmlns:p14="http://schemas.microsoft.com/office/powerpoint/2010/main" val="34191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Ранен пример за използване на тази техника е </a:t>
            </a:r>
            <a:r>
              <a:rPr lang="bg-BG" b="0" noProof="0" dirty="0" err="1" smtClean="0"/>
              <a:t>View-Master</a:t>
            </a:r>
            <a:r>
              <a:rPr lang="bg-BG" b="0" noProof="0" dirty="0" smtClean="0"/>
              <a:t>, популярна играчка, разработена през 30-те години на миналия век, която показва статична 3D сцена с помощта на прозрачни фолио върху колело.</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33</a:t>
            </a:fld>
            <a:endParaRPr lang="bg-BG" dirty="0"/>
          </a:p>
        </p:txBody>
      </p:sp>
    </p:spTree>
    <p:extLst>
      <p:ext uri="{BB962C8B-B14F-4D97-AF65-F5344CB8AC3E}">
        <p14:creationId xmlns:p14="http://schemas.microsoft.com/office/powerpoint/2010/main" val="3888734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Една от първите системи за виртуална реалност, свързани с компютър, беше „Дамоклевият меч на Иван </a:t>
            </a:r>
            <a:r>
              <a:rPr lang="bg-BG" b="0" noProof="0" dirty="0" err="1" smtClean="0"/>
              <a:t>Съдърланд</a:t>
            </a:r>
            <a:r>
              <a:rPr lang="bg-BG" b="0" noProof="0" dirty="0" smtClean="0"/>
              <a:t>“, показан по-долу и създаден през 1968 г. С неговия ученик Боб </a:t>
            </a:r>
            <a:r>
              <a:rPr lang="bg-BG" b="0" noProof="0" dirty="0" err="1" smtClean="0"/>
              <a:t>Спроул</a:t>
            </a:r>
            <a:r>
              <a:rPr lang="bg-BG" b="0" noProof="0" dirty="0" smtClean="0"/>
              <a:t>, монтираният на главата дисплей, който създадоха, беше твърде тежък, за да го носи някой. Компютърът генерира основни стаи и обекти с телена рамка. Тази ранна работа беше чисто доказателство за концепция, опитвайки се да си представим устройство, което може да изобрази всеки интерактивен виртуален свят.</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34</a:t>
            </a:fld>
            <a:endParaRPr lang="bg-BG" dirty="0"/>
          </a:p>
        </p:txBody>
      </p:sp>
    </p:spTree>
    <p:extLst>
      <p:ext uri="{BB962C8B-B14F-4D97-AF65-F5344CB8AC3E}">
        <p14:creationId xmlns:p14="http://schemas.microsoft.com/office/powerpoint/2010/main" val="1619307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През 90-те години на миналия век изследователите разработиха CAVE системи (</a:t>
            </a:r>
            <a:r>
              <a:rPr lang="en-US" b="0" noProof="0" dirty="0" smtClean="0"/>
              <a:t>Cave</a:t>
            </a:r>
            <a:r>
              <a:rPr lang="en-US" b="0" baseline="0" noProof="0" dirty="0" smtClean="0"/>
              <a:t> Automatic Virtual Environment</a:t>
            </a:r>
            <a:r>
              <a:rPr lang="bg-BG" b="0" noProof="0" dirty="0" smtClean="0"/>
              <a:t>), за да изследват напълно потапяща виртуална реалност. Тези системи използваха множество проектори с поляризирана светлина и специални 3D очила, за да контролират изображението, което се вижда от всяко око. След внимателно калибриране, потребителят на CAVE ще възприеме напълно 3D среда с широко зрително поле.</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35</a:t>
            </a:fld>
            <a:endParaRPr lang="bg-BG" dirty="0"/>
          </a:p>
        </p:txBody>
      </p:sp>
    </p:spTree>
    <p:extLst>
      <p:ext uri="{BB962C8B-B14F-4D97-AF65-F5344CB8AC3E}">
        <p14:creationId xmlns:p14="http://schemas.microsoft.com/office/powerpoint/2010/main" val="1234452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err="1" smtClean="0"/>
              <a:t>Джарон</a:t>
            </a:r>
            <a:r>
              <a:rPr lang="bg-BG" b="0" noProof="0" dirty="0" smtClean="0"/>
              <a:t> </a:t>
            </a:r>
            <a:r>
              <a:rPr lang="bg-BG" b="0" noProof="0" dirty="0" err="1" smtClean="0"/>
              <a:t>Лание</a:t>
            </a:r>
            <a:r>
              <a:rPr lang="bg-BG" b="0" noProof="0" dirty="0" smtClean="0"/>
              <a:t>, един от първите хора, които пишат и говорят за VR в модерното му въплъщение, първоначално разглеждаше VR като „машина за съпричастност“, способна да помогне на човечеството да има преживявания, които не би могло да има по друг начин. В интервю за </a:t>
            </a:r>
            <a:r>
              <a:rPr lang="bg-BG" b="0" noProof="0" dirty="0" err="1" smtClean="0"/>
              <a:t>Verge</a:t>
            </a:r>
            <a:r>
              <a:rPr lang="bg-BG" b="0" noProof="0" dirty="0" smtClean="0"/>
              <a:t> през 2017 г. той се оплаква колко голяма част от тази визия е загубена в съвременните усилия за проектиране на VR платформи.</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36</a:t>
            </a:fld>
            <a:endParaRPr lang="bg-BG" dirty="0"/>
          </a:p>
        </p:txBody>
      </p:sp>
    </p:spTree>
    <p:extLst>
      <p:ext uri="{BB962C8B-B14F-4D97-AF65-F5344CB8AC3E}">
        <p14:creationId xmlns:p14="http://schemas.microsoft.com/office/powerpoint/2010/main" val="555853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0" noProof="0" dirty="0" smtClean="0"/>
              <a:t>Докато съвременните усилия за VR често са мотивирани от идеи за съпричастност, по-голямата част от инвестициите в научноизследователска и развойна дейност се фокусира върху фундаменталните инженерни и дизайнерски предизвикателства пред съдържанието:</a:t>
            </a:r>
          </a:p>
          <a:p>
            <a:pPr marL="171450" indent="-171450">
              <a:buFont typeface="Arial" panose="020B0604020202020204" pitchFamily="34" charset="0"/>
              <a:buChar char="•"/>
            </a:pPr>
            <a:r>
              <a:rPr lang="ru-RU" b="0" noProof="0" dirty="0" smtClean="0"/>
              <a:t>Направете хардуера достатъчно лек, за да пасне удобно на нечия глава</a:t>
            </a:r>
          </a:p>
          <a:p>
            <a:pPr marL="171450" indent="-171450">
              <a:buFont typeface="Arial" panose="020B0604020202020204" pitchFamily="34" charset="0"/>
              <a:buChar char="•"/>
            </a:pPr>
            <a:r>
              <a:rPr lang="ru-RU" b="0" noProof="0" dirty="0" smtClean="0"/>
              <a:t>Освобождаване на потребителя от кабели, което позволява свобода на движение</a:t>
            </a:r>
          </a:p>
          <a:p>
            <a:pPr marL="171450" indent="-171450">
              <a:buFont typeface="Arial" panose="020B0604020202020204" pitchFamily="34" charset="0"/>
              <a:buChar char="•"/>
            </a:pPr>
            <a:r>
              <a:rPr lang="ru-RU" b="0" noProof="0" dirty="0" smtClean="0"/>
              <a:t>Усещане на движение с вярност, за да огледа движението във виртуалното пространство</a:t>
            </a:r>
          </a:p>
          <a:p>
            <a:pPr marL="171450" indent="-171450">
              <a:buFont typeface="Arial" panose="020B0604020202020204" pitchFamily="34" charset="0"/>
              <a:buChar char="•"/>
            </a:pPr>
            <a:r>
              <a:rPr lang="ru-RU" b="0" noProof="0" dirty="0" smtClean="0"/>
              <a:t>Гарантиране, че потребителите не се нараняват във физическия свят поради пълно потапяне</a:t>
            </a:r>
          </a:p>
          <a:p>
            <a:pPr marL="171450" indent="-171450">
              <a:buFont typeface="Arial" panose="020B0604020202020204" pitchFamily="34" charset="0"/>
              <a:buChar char="•"/>
            </a:pPr>
            <a:r>
              <a:rPr lang="ru-RU" b="0" noProof="0" dirty="0" smtClean="0"/>
              <a:t>Създаване на нови форми на въвеждане, които работят, когато потребителят дори не вижда ръцете си</a:t>
            </a:r>
          </a:p>
          <a:p>
            <a:pPr marL="171450" indent="-171450">
              <a:buFont typeface="Arial" panose="020B0604020202020204" pitchFamily="34" charset="0"/>
              <a:buChar char="•"/>
            </a:pPr>
            <a:r>
              <a:rPr lang="ru-RU" b="0" noProof="0" dirty="0" smtClean="0"/>
              <a:t>Подобряване на технологията на дисплея за намаляване на болестта на симулатора</a:t>
            </a:r>
          </a:p>
          <a:p>
            <a:pPr marL="171450" indent="-171450">
              <a:buFont typeface="Arial" panose="020B0604020202020204" pitchFamily="34" charset="0"/>
              <a:buChar char="•"/>
            </a:pPr>
            <a:r>
              <a:rPr lang="ru-RU" b="0" noProof="0" dirty="0" smtClean="0"/>
              <a:t>Добавяне на тактилна обратна връзка за допълнително подобряване като усещане за потапяне</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37</a:t>
            </a:fld>
            <a:endParaRPr lang="bg-BG" dirty="0"/>
          </a:p>
        </p:txBody>
      </p:sp>
    </p:spTree>
    <p:extLst>
      <p:ext uri="{BB962C8B-B14F-4D97-AF65-F5344CB8AC3E}">
        <p14:creationId xmlns:p14="http://schemas.microsoft.com/office/powerpoint/2010/main" val="2248458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Повечето изследвания на HCI по тези проблеми се фокусират върху нови форми на вход и изход. Например, изследователите са обмислили начини за използване на задната страна на VR очила като сензорен вход и използването на химикалки или други инструменти за скициране във VR. Изследователите също така са изследвали използването на </a:t>
            </a:r>
            <a:r>
              <a:rPr lang="bg-BG" b="0" noProof="0" dirty="0" err="1" smtClean="0"/>
              <a:t>хаптика</a:t>
            </a:r>
            <a:r>
              <a:rPr lang="bg-BG" b="0" noProof="0" dirty="0" smtClean="0"/>
              <a:t>, за да позволят на потребителя да усети аспекти на виртуалната среда. Последните примери за напредък в </a:t>
            </a:r>
            <a:r>
              <a:rPr lang="bg-BG" b="0" noProof="0" dirty="0" err="1" smtClean="0"/>
              <a:t>хаптиката</a:t>
            </a:r>
            <a:r>
              <a:rPr lang="bg-BG" b="0" noProof="0" dirty="0" smtClean="0"/>
              <a:t> включват поставяне на маховик върху слушалките за симулиране на инерция, използване на ултразвук за предаване на обратна връзка към ръцете или изобразяване на срязващи сили върху върховете на пръстите с устройства за носене. Някои от тези подходи са приложени към невиртуални потапящи преживявания за слепи хора, осигуряващи вибрации и пространствено аудио върху бастун. Друг клас </a:t>
            </a:r>
            <a:r>
              <a:rPr lang="bg-BG" b="0" noProof="0" dirty="0" err="1" smtClean="0"/>
              <a:t>хаптични</a:t>
            </a:r>
            <a:r>
              <a:rPr lang="bg-BG" b="0" noProof="0" dirty="0" smtClean="0"/>
              <a:t> устройства разчитат на ръчни контролери, добавяйки възможност за изобразяване на усещане за тежест, хващане на обект или изследване на виртуални 3D повърхности.</a:t>
            </a:r>
          </a:p>
          <a:p>
            <a:r>
              <a:rPr lang="bg-BG" b="1" noProof="0" dirty="0" smtClean="0"/>
              <a:t>Някои подходи към VR съдържанието се фокусират върху донякъде страховити начини за използване на потапяне за насочване на вниманието на потребителите или физическата посока на движение. Примерите включват използване на </a:t>
            </a:r>
            <a:r>
              <a:rPr lang="bg-BG" b="1" noProof="0" dirty="0" err="1" smtClean="0"/>
              <a:t>хаптичен</a:t>
            </a:r>
            <a:r>
              <a:rPr lang="bg-BG" b="1" noProof="0" dirty="0" smtClean="0"/>
              <a:t> рефлекс върху главата за насочване на потребителите или система, която подтиква хората да вървят в посока под контрола на някой друг чрез изместване на зрителното поле на потребителя.</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38</a:t>
            </a:fld>
            <a:endParaRPr lang="bg-BG" dirty="0"/>
          </a:p>
        </p:txBody>
      </p:sp>
    </p:spTree>
    <p:extLst>
      <p:ext uri="{BB962C8B-B14F-4D97-AF65-F5344CB8AC3E}">
        <p14:creationId xmlns:p14="http://schemas.microsoft.com/office/powerpoint/2010/main" val="2042447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Други по-масови приложения включват симулации за обучение и игри и някои образователни приложения. Но дизайнерите все още много научават как да използват уникалните свойства на средата в търсене на убийствени приложения, включително решения като как да облекчат или засилят „изходното“ изживяване при преминаване от VR обратно към света. Освен игрите, индустрията също изследва VR като среда за разказване на истории. Например, Хенри е кратка история, проектирана от </a:t>
            </a:r>
            <a:r>
              <a:rPr lang="bg-BG" b="0" noProof="0" dirty="0" err="1" smtClean="0"/>
              <a:t>Oculus</a:t>
            </a:r>
            <a:r>
              <a:rPr lang="bg-BG" b="0" noProof="0" dirty="0" smtClean="0"/>
              <a:t> </a:t>
            </a:r>
            <a:r>
              <a:rPr lang="bg-BG" b="0" noProof="0" dirty="0" err="1" smtClean="0"/>
              <a:t>Story</a:t>
            </a:r>
            <a:r>
              <a:rPr lang="bg-BG" b="0" noProof="0" dirty="0" smtClean="0"/>
              <a:t> </a:t>
            </a:r>
            <a:r>
              <a:rPr lang="bg-BG" b="0" noProof="0" dirty="0" err="1" smtClean="0"/>
              <a:t>Studio</a:t>
            </a:r>
            <a:r>
              <a:rPr lang="bg-BG" b="0" noProof="0" dirty="0" smtClean="0"/>
              <a:t>, която спечели първата награда </a:t>
            </a:r>
            <a:r>
              <a:rPr lang="bg-BG" b="0" noProof="0" dirty="0" err="1" smtClean="0"/>
              <a:t>Еми</a:t>
            </a:r>
            <a:r>
              <a:rPr lang="bg-BG" b="0" noProof="0" dirty="0" smtClean="0"/>
              <a:t> за VR кратък филм. Поради корените на VR в индустрията на видеоигрите, дизайнерите и разказвачите са използвали игрови двигатели за разказване на истории, но персонализираните инструменти за проектиране за разказване на истории вероятно ще се развиват с течение на времето.</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39</a:t>
            </a:fld>
            <a:endParaRPr lang="bg-BG" dirty="0"/>
          </a:p>
        </p:txBody>
      </p:sp>
    </p:spTree>
    <p:extLst>
      <p:ext uri="{BB962C8B-B14F-4D97-AF65-F5344CB8AC3E}">
        <p14:creationId xmlns:p14="http://schemas.microsoft.com/office/powerpoint/2010/main" val="1832800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40</a:t>
            </a:fld>
            <a:endParaRPr lang="bg-BG" dirty="0"/>
          </a:p>
        </p:txBody>
      </p:sp>
    </p:spTree>
    <p:extLst>
      <p:ext uri="{BB962C8B-B14F-4D97-AF65-F5344CB8AC3E}">
        <p14:creationId xmlns:p14="http://schemas.microsoft.com/office/powerpoint/2010/main" val="226972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noProof="0" dirty="0" smtClean="0"/>
              <a:t>Проблемът с CRT е, че те бяха огромни и тежки, което ги прави практични само за използване на настолни компютри. Технологията на дисплея еволюира, за да разреши тези проблеми, като дисплеите с течни кристали (LCD) правят следващия скок. LCD дисплеите, които все още са доста често срещани в устройствата днес, са решетки от червени, зелени и сини течни кристали. Течните кристали са състояние на материята между течност и твърдо вещество с различни оптични качества. Поставяйки тази решетка от течни кристали върху голяма </a:t>
            </a:r>
            <a:r>
              <a:rPr lang="bg-BG" noProof="0" dirty="0" err="1" smtClean="0"/>
              <a:t>подсветка</a:t>
            </a:r>
            <a:r>
              <a:rPr lang="bg-BG" noProof="0" dirty="0" smtClean="0"/>
              <a:t>, тези кристали филтрират светлината в червено, зелено и синьо с различен интензитет въз основа на тока, преминаващ през течността. (Видеоклипът по-долу показва по-подробно кои точно материали се използват за показване на различни цветове). Тези кристали са малки, което позволява екрани, които са плоски и с много по-ниска консумация на енергия от CRT. Това позволи за изцяло нови мобилни устройства като лаптопи и телефони.</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a:t>
            </a:fld>
            <a:endParaRPr lang="bg-BG" dirty="0"/>
          </a:p>
        </p:txBody>
      </p:sp>
    </p:spTree>
    <p:extLst>
      <p:ext uri="{BB962C8B-B14F-4D97-AF65-F5344CB8AC3E}">
        <p14:creationId xmlns:p14="http://schemas.microsoft.com/office/powerpoint/2010/main" val="3253331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41</a:t>
            </a:fld>
            <a:endParaRPr lang="bg-BG" dirty="0"/>
          </a:p>
        </p:txBody>
      </p:sp>
    </p:spTree>
    <p:extLst>
      <p:ext uri="{BB962C8B-B14F-4D97-AF65-F5344CB8AC3E}">
        <p14:creationId xmlns:p14="http://schemas.microsoft.com/office/powerpoint/2010/main" val="323269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0" noProof="0" dirty="0" smtClean="0"/>
              <a:t>Визията за AR се връща към Иван Съдърланд (от Sketchpad) през 60-те години на миналия век, който се занимава с монтирани на главата дисплеи за добавена реалност.</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42</a:t>
            </a:fld>
            <a:endParaRPr lang="bg-BG" dirty="0"/>
          </a:p>
        </p:txBody>
      </p:sp>
    </p:spTree>
    <p:extLst>
      <p:ext uri="{BB962C8B-B14F-4D97-AF65-F5344CB8AC3E}">
        <p14:creationId xmlns:p14="http://schemas.microsoft.com/office/powerpoint/2010/main" val="2557450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Едва в края на 90-те години на миналия век хардуерът и софтуерът, достатъчни за разширената реалност, започнаха да се появяват, което доведе до изследователски иновации в дисплеите, прожекцията, сензорите, проследяването и, разбира се, дизайна на взаимодействие. Това </a:t>
            </a:r>
            <a:r>
              <a:rPr lang="bg-BG" b="0" noProof="0" dirty="0" err="1" smtClean="0"/>
              <a:t>кулминира</a:t>
            </a:r>
            <a:r>
              <a:rPr lang="bg-BG" b="0" noProof="0" dirty="0" smtClean="0"/>
              <a:t> в редица търговски достъпни техники и набори от инструменти за AR, най-вече </a:t>
            </a:r>
            <a:r>
              <a:rPr lang="bg-BG" b="0" noProof="0" dirty="0" err="1" smtClean="0"/>
              <a:t>ARKit</a:t>
            </a:r>
            <a:r>
              <a:rPr lang="bg-BG" b="0" noProof="0" dirty="0" smtClean="0"/>
              <a:t> на Apple, който е най-разпространеното внедряване на платформа със смесена реалност до момента. Други забележителни примери са </a:t>
            </a:r>
            <a:r>
              <a:rPr lang="bg-BG" b="0" noProof="0" dirty="0" err="1" smtClean="0"/>
              <a:t>ARCore</a:t>
            </a:r>
            <a:r>
              <a:rPr lang="bg-BG" b="0" noProof="0" dirty="0" smtClean="0"/>
              <a:t>, който се появи от Project </a:t>
            </a:r>
            <a:r>
              <a:rPr lang="bg-BG" b="0" noProof="0" dirty="0" err="1" smtClean="0"/>
              <a:t>Tango</a:t>
            </a:r>
            <a:r>
              <a:rPr lang="bg-BG" b="0" noProof="0" dirty="0" smtClean="0"/>
              <a:t> на </a:t>
            </a:r>
            <a:r>
              <a:rPr lang="bg-BG" b="0" noProof="0" dirty="0" err="1" smtClean="0"/>
              <a:t>Google</a:t>
            </a:r>
            <a:r>
              <a:rPr lang="bg-BG" b="0" noProof="0" dirty="0" smtClean="0"/>
              <a:t> и </a:t>
            </a:r>
            <a:r>
              <a:rPr lang="bg-BG" b="0" noProof="0" dirty="0" err="1" smtClean="0"/>
              <a:t>Hololens</a:t>
            </a:r>
            <a:r>
              <a:rPr lang="bg-BG" b="0" noProof="0" dirty="0" smtClean="0"/>
              <a:t> на Microsoft. Всички са силно информирани от десетилетия на академични и индустриални изследвания на разширената реалност.</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43</a:t>
            </a:fld>
            <a:endParaRPr lang="bg-BG" dirty="0"/>
          </a:p>
        </p:txBody>
      </p:sp>
    </p:spTree>
    <p:extLst>
      <p:ext uri="{BB962C8B-B14F-4D97-AF65-F5344CB8AC3E}">
        <p14:creationId xmlns:p14="http://schemas.microsoft.com/office/powerpoint/2010/main" val="2908074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Едва в края на 90-те години на миналия век хардуерът и софтуерът, достатъчни за разширената реалност, започнаха да се появяват, което доведе до изследователски иновации в дисплеите, прожекцията, сензорите, проследяването и, разбира се, дизайна на взаимодействие. Това </a:t>
            </a:r>
            <a:r>
              <a:rPr lang="bg-BG" b="0" noProof="0" dirty="0" err="1" smtClean="0"/>
              <a:t>кулминира</a:t>
            </a:r>
            <a:r>
              <a:rPr lang="bg-BG" b="0" noProof="0" dirty="0" smtClean="0"/>
              <a:t> в редица търговски достъпни техники и набори от инструменти за AR, най-вече </a:t>
            </a:r>
            <a:r>
              <a:rPr lang="bg-BG" b="0" noProof="0" dirty="0" err="1" smtClean="0"/>
              <a:t>ARKit</a:t>
            </a:r>
            <a:r>
              <a:rPr lang="bg-BG" b="0" noProof="0" dirty="0" smtClean="0"/>
              <a:t> на Apple, който е най-разпространеното внедряване на платформа със смесена реалност до момента. Други забележителни примери са </a:t>
            </a:r>
            <a:r>
              <a:rPr lang="bg-BG" b="0" noProof="0" dirty="0" err="1" smtClean="0"/>
              <a:t>ARCore</a:t>
            </a:r>
            <a:r>
              <a:rPr lang="bg-BG" b="0" noProof="0" dirty="0" smtClean="0"/>
              <a:t>, който се появи от Project </a:t>
            </a:r>
            <a:r>
              <a:rPr lang="bg-BG" b="0" noProof="0" dirty="0" err="1" smtClean="0"/>
              <a:t>Tango</a:t>
            </a:r>
            <a:r>
              <a:rPr lang="bg-BG" b="0" noProof="0" dirty="0" smtClean="0"/>
              <a:t> на </a:t>
            </a:r>
            <a:r>
              <a:rPr lang="bg-BG" b="0" noProof="0" dirty="0" err="1" smtClean="0"/>
              <a:t>Google</a:t>
            </a:r>
            <a:r>
              <a:rPr lang="bg-BG" b="0" noProof="0" dirty="0" smtClean="0"/>
              <a:t> и </a:t>
            </a:r>
            <a:r>
              <a:rPr lang="bg-BG" b="0" noProof="0" dirty="0" err="1" smtClean="0"/>
              <a:t>Hololens</a:t>
            </a:r>
            <a:r>
              <a:rPr lang="bg-BG" b="0" noProof="0" dirty="0" smtClean="0"/>
              <a:t> на Microsoft. Всички са силно информирани от десетилетия на академични и индустриални изследвания на разширената реалност.</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44</a:t>
            </a:fld>
            <a:endParaRPr lang="bg-BG" dirty="0"/>
          </a:p>
        </p:txBody>
      </p:sp>
    </p:spTree>
    <p:extLst>
      <p:ext uri="{BB962C8B-B14F-4D97-AF65-F5344CB8AC3E}">
        <p14:creationId xmlns:p14="http://schemas.microsoft.com/office/powerpoint/2010/main" val="4265559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Едва в края на 90-те години на миналия век хардуерът и софтуерът, достатъчни за разширената реалност, започнаха да се появяват, което доведе до изследователски иновации в дисплеите, прожекцията, сензорите, проследяването и, разбира се, дизайна на взаимодействие. Това </a:t>
            </a:r>
            <a:r>
              <a:rPr lang="bg-BG" b="0" noProof="0" dirty="0" err="1" smtClean="0"/>
              <a:t>кулминира</a:t>
            </a:r>
            <a:r>
              <a:rPr lang="bg-BG" b="0" noProof="0" dirty="0" smtClean="0"/>
              <a:t> в редица търговски достъпни техники и набори от инструменти за AR, най-вече </a:t>
            </a:r>
            <a:r>
              <a:rPr lang="bg-BG" b="0" noProof="0" dirty="0" err="1" smtClean="0"/>
              <a:t>ARKit</a:t>
            </a:r>
            <a:r>
              <a:rPr lang="bg-BG" b="0" noProof="0" dirty="0" smtClean="0"/>
              <a:t> на Apple, който е най-разпространеното внедряване на платформа със смесена реалност до момента. Други забележителни примери са </a:t>
            </a:r>
            <a:r>
              <a:rPr lang="bg-BG" b="0" noProof="0" dirty="0" err="1" smtClean="0"/>
              <a:t>ARCore</a:t>
            </a:r>
            <a:r>
              <a:rPr lang="bg-BG" b="0" noProof="0" dirty="0" smtClean="0"/>
              <a:t>, който се появи от Project </a:t>
            </a:r>
            <a:r>
              <a:rPr lang="bg-BG" b="0" noProof="0" dirty="0" err="1" smtClean="0"/>
              <a:t>Tango</a:t>
            </a:r>
            <a:r>
              <a:rPr lang="bg-BG" b="0" noProof="0" dirty="0" smtClean="0"/>
              <a:t> на </a:t>
            </a:r>
            <a:r>
              <a:rPr lang="bg-BG" b="0" noProof="0" dirty="0" err="1" smtClean="0"/>
              <a:t>Google</a:t>
            </a:r>
            <a:r>
              <a:rPr lang="bg-BG" b="0" noProof="0" dirty="0" smtClean="0"/>
              <a:t> и </a:t>
            </a:r>
            <a:r>
              <a:rPr lang="bg-BG" b="0" noProof="0" dirty="0" err="1" smtClean="0"/>
              <a:t>Hololens</a:t>
            </a:r>
            <a:r>
              <a:rPr lang="bg-BG" b="0" noProof="0" dirty="0" smtClean="0"/>
              <a:t> на Microsoft. Всички са силно информирани от десетилетия на академични и индустриални изследвания на разширената реалност.</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45</a:t>
            </a:fld>
            <a:endParaRPr lang="bg-BG" dirty="0"/>
          </a:p>
        </p:txBody>
      </p:sp>
    </p:spTree>
    <p:extLst>
      <p:ext uri="{BB962C8B-B14F-4D97-AF65-F5344CB8AC3E}">
        <p14:creationId xmlns:p14="http://schemas.microsoft.com/office/powerpoint/2010/main" val="1790212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0" noProof="0" dirty="0" smtClean="0"/>
              <a:t>Техническите и дизайнерските предизвикателства в AR са подобни на тези във VR, но с набор от допълнителни предизвикателства и ограничения. От една страна, изискванията за точност на проследяване и латентност са много по-строги, тъй като всички грешки при изобразяването на виртуално съдържание ще бъдат по-очевидни от физическия фон. За монтираните на главата AR системи, дизайнът на дисплеите и оптиката е предизвикателство, тъй като те трябва да могат да изобразяват съдържание, без да закриват погледа на потребителя към реалния свят. Когато поставят виртуални обекти във физическо пространство, изследователите са разгледали как да съответстват на осветлението на физическото пространство, така че виртуалните обекти да изглеждат правдоподобни. Приносът на HCI към AR се фокусира главно върху това как да се координират вход и изход в приложения със смесена реалност. </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46</a:t>
            </a:fld>
            <a:endParaRPr lang="bg-BG" dirty="0"/>
          </a:p>
        </p:txBody>
      </p:sp>
    </p:spTree>
    <p:extLst>
      <p:ext uri="{BB962C8B-B14F-4D97-AF65-F5344CB8AC3E}">
        <p14:creationId xmlns:p14="http://schemas.microsoft.com/office/powerpoint/2010/main" val="1467026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0" noProof="0" dirty="0" smtClean="0"/>
              <a:t>Например, едно приложение предвижда метод за отдалечени участници, използващи VR, а други използват AR, за да видят отдалечения участник като телепортиран в целева среда</a:t>
            </a:r>
            <a:r>
              <a:rPr lang="en-US" b="0" noProof="0" dirty="0" smtClean="0"/>
              <a:t>.</a:t>
            </a:r>
          </a:p>
          <a:p>
            <a:r>
              <a:rPr lang="bg-BG" b="0" noProof="0" dirty="0" smtClean="0"/>
              <a:t>Проблеми с взаимодействието тук изобилстват. Как потребителите могат да взаимодействат със същия обект? Какво се случва, ако изходната и целевата среда не са едни и същи физически измерения? Какъв вид по-широк контекст е необходим за подкрепа на сътрудничеството? Някои изследвания са се опитали да адресират някои от тези въпроси от по-ниско ниво. Например, един от начините отдалечени участници да взаимодействат със споделен обект е да направят един от тях виртуален, проследявайки реалния в 3D. Друг проект предоставя преглед на физическото пространство и обектите в него, като помага за улесняване на взаимодействието с виртуални обекти. Изследванията също така се занимават с това как да се </a:t>
            </a:r>
            <a:r>
              <a:rPr lang="bg-BG" b="0" noProof="0" dirty="0" err="1" smtClean="0"/>
              <a:t>анотират</a:t>
            </a:r>
            <a:r>
              <a:rPr lang="bg-BG" b="0" noProof="0" dirty="0" smtClean="0"/>
              <a:t> физически сцени, без да се закриват важни обекти, което изисква известна представа за това какво е и какво не е важно в дадена сцена. Други изследователи са разгледали как да използват физически обекти за взаимодействие с виртуални герои.</a:t>
            </a:r>
          </a:p>
          <a:p>
            <a:r>
              <a:rPr lang="bg-BG" b="0" noProof="0" dirty="0" smtClean="0"/>
              <a:t>Някои изследвания на взаимодействието се опитват да разрешат предизвикателства от по-ниско ниво. Например, много AR очила имат тясно зрително поле, което ограничава потапянето, но добавянето на допълнителни проекции на околната среда може да разшири ъгъла на гледане. Съществуват и други геометрични ограничения при проследяването на сцената, които могат да се проявят като грешки при регистрация между графиката и физическия свят, което води до неяснота при взаимодействието с виртуални обекти. Това може да бъде преодоляно чрез разпространение на геометричната несигурност в графиката на сцената на изобразената сцена, подобрявайки оценките за местоположението на обектите в реално време.</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47</a:t>
            </a:fld>
            <a:endParaRPr lang="bg-BG" dirty="0"/>
          </a:p>
        </p:txBody>
      </p:sp>
    </p:spTree>
    <p:extLst>
      <p:ext uri="{BB962C8B-B14F-4D97-AF65-F5344CB8AC3E}">
        <p14:creationId xmlns:p14="http://schemas.microsoft.com/office/powerpoint/2010/main" val="3295022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0" noProof="0" dirty="0" smtClean="0"/>
              <a:t>От базирана на смартфон VR до по-напредналите визии за добавена и смесена реалност, смесващи физическия и виртуалния свят, проектирането на интерактивни преживявания около 3D изход предлага голям потенциал за нови медии, но също така и големи предизвикателства при намирането на смислени приложения и безпроблемни взаимодействия. Изследователите все още работят усилено, опитвайки се да се справят с тези предизвикателства, докато индустрията напредва в мащабирането на стабилното инженерство на практическия хардуер.</a:t>
            </a:r>
          </a:p>
          <a:p>
            <a:r>
              <a:rPr lang="ru-RU" b="0" noProof="0" dirty="0" smtClean="0"/>
              <a:t>Има и много отворени въпроси за това как 3D изходът ще взаимодейства със света около него:</a:t>
            </a:r>
          </a:p>
          <a:p>
            <a:pPr marL="171450" indent="-171450">
              <a:buFont typeface="Arial" panose="020B0604020202020204" pitchFamily="34" charset="0"/>
              <a:buChar char="•"/>
            </a:pPr>
            <a:r>
              <a:rPr lang="ru-RU" b="0" noProof="0" dirty="0" smtClean="0"/>
              <a:t>Как хората могат безпроблемно да превключват между AR, VR и други режими на използване, докато изпълняват една и съща задача?</a:t>
            </a:r>
          </a:p>
          <a:p>
            <a:pPr marL="171450" indent="-171450">
              <a:buFont typeface="Arial" panose="020B0604020202020204" pitchFamily="34" charset="0"/>
              <a:buChar char="•"/>
            </a:pPr>
            <a:r>
              <a:rPr lang="ru-RU" b="0" noProof="0" dirty="0" smtClean="0"/>
              <a:t>Как може VR да ангажира групи, когато не всеки има слушалки?</a:t>
            </a:r>
          </a:p>
          <a:p>
            <a:pPr marL="171450" indent="-171450">
              <a:buFont typeface="Arial" panose="020B0604020202020204" pitchFamily="34" charset="0"/>
              <a:buChar char="•"/>
            </a:pPr>
            <a:r>
              <a:rPr lang="ru-RU" b="0" noProof="0" dirty="0" smtClean="0"/>
              <a:t>За какви дейности са подходящи VR и AR? За какви задачи са ужасни?</a:t>
            </a:r>
          </a:p>
          <a:p>
            <a:r>
              <a:rPr lang="ru-RU" b="0" noProof="0" dirty="0" smtClean="0"/>
              <a:t>Тези и безброй други въпроси са от решаващо значение за определяне какво обществото избира да прави с AR и VR и колко повсеместно става.</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48</a:t>
            </a:fld>
            <a:endParaRPr lang="bg-BG" dirty="0"/>
          </a:p>
        </p:txBody>
      </p:sp>
    </p:spTree>
    <p:extLst>
      <p:ext uri="{BB962C8B-B14F-4D97-AF65-F5344CB8AC3E}">
        <p14:creationId xmlns:p14="http://schemas.microsoft.com/office/powerpoint/2010/main" val="1181475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Докато триизмерният изход, който обсъждахме в предишната глава, може да създаде изцяло нови виртуални светове или подобрени версии на нашия собствен свят, също толкова важно е софтуерът да може да взаимодейства с физическия свят. Един от първите изследователски статии, които признават това, беше основополагащата работа „Осезаеми битове: към безпроблемни интерфейси между хора, битове и атоми“. В него </a:t>
            </a:r>
            <a:r>
              <a:rPr lang="bg-BG" b="0" noProof="0" dirty="0" err="1" smtClean="0"/>
              <a:t>Иши</a:t>
            </a:r>
            <a:r>
              <a:rPr lang="bg-BG" b="0" noProof="0" dirty="0" smtClean="0"/>
              <a:t> и </a:t>
            </a:r>
            <a:r>
              <a:rPr lang="bg-BG" b="0" noProof="0" dirty="0" err="1" smtClean="0"/>
              <a:t>Улмър</a:t>
            </a:r>
            <a:r>
              <a:rPr lang="bg-BG" b="0" noProof="0" dirty="0" smtClean="0"/>
              <a:t> описват разрив между дигиталния и физическия свят.</a:t>
            </a:r>
          </a:p>
          <a:p>
            <a:r>
              <a:rPr lang="bg-BG" b="0" noProof="0" dirty="0" smtClean="0"/>
              <a:t>Тази основна идея, че огромният разрив между нашия физически и дигитален свят трябва да бъде преодолян чрез разнообразие от нови физически входни и изходни медии, съвпада с визията на </a:t>
            </a:r>
            <a:r>
              <a:rPr lang="bg-BG" b="0" noProof="0" dirty="0" err="1" smtClean="0"/>
              <a:t>Weiser</a:t>
            </a:r>
            <a:r>
              <a:rPr lang="bg-BG" b="0" noProof="0" dirty="0" smtClean="0"/>
              <a:t> за повсеместните изчисления. Въпреки това, вместо да си представя свят на вградени изчисления, той се фокусира върху нашите въплътени преживявания с физически обекти. И двете от тези теми са още един пример за това как интерфейсите играят централна роля в посредничеството на нашите взаимодействия.</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49</a:t>
            </a:fld>
            <a:endParaRPr lang="bg-BG" dirty="0"/>
          </a:p>
        </p:txBody>
      </p:sp>
    </p:spTree>
    <p:extLst>
      <p:ext uri="{BB962C8B-B14F-4D97-AF65-F5344CB8AC3E}">
        <p14:creationId xmlns:p14="http://schemas.microsoft.com/office/powerpoint/2010/main" val="2615694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Повечето хора, които са взаимодействали с компютри, са използвали принтер в даден момент от живота си, за да превърнат битовете в атоми. Основният принцип е прост: вземете цифров документ и създайте копие с хартия и някакъв вид маркиращо вещество, като пръскане на мастило (мастиленоструйни), изгаряне на хартията (лазерни принтери) или един от различни други подходи.</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50</a:t>
            </a:fld>
            <a:endParaRPr lang="bg-BG" dirty="0"/>
          </a:p>
        </p:txBody>
      </p:sp>
    </p:spTree>
    <p:extLst>
      <p:ext uri="{BB962C8B-B14F-4D97-AF65-F5344CB8AC3E}">
        <p14:creationId xmlns:p14="http://schemas.microsoft.com/office/powerpoint/2010/main" val="1115709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6</a:t>
            </a:fld>
            <a:endParaRPr lang="bg-BG" dirty="0"/>
          </a:p>
        </p:txBody>
      </p:sp>
    </p:spTree>
    <p:extLst>
      <p:ext uri="{BB962C8B-B14F-4D97-AF65-F5344CB8AC3E}">
        <p14:creationId xmlns:p14="http://schemas.microsoft.com/office/powerpoint/2010/main" val="4022784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0" noProof="0" dirty="0" smtClean="0"/>
              <a:t>Защо печатането беше толкова важно, след като компютрите за първи път станаха повсеместни?</a:t>
            </a:r>
          </a:p>
          <a:p>
            <a:r>
              <a:rPr lang="ru-RU" b="0" noProof="0" dirty="0" smtClean="0"/>
              <a:t>През по-голямата част от 20-ти век хартията е била централната среда за предаване на информация. Използвахме пишещи машини за създаване на документи. Съхраняваме документи в картотеки. Използвахме копирни машини за дублиране на документи. Самата идея за файл и папка в графичните потребителски интерфейси отразява повсеместното взаимодействие с хартията. Принтерите бяха необходим интерфейс между зараждащия се дигитален свят и доминиращия свят на информация, базиран на хартия.</a:t>
            </a:r>
          </a:p>
          <a:p>
            <a:r>
              <a:rPr lang="ru-RU" b="0" noProof="0" dirty="0" smtClean="0"/>
              <a:t>Една от най-ранните форми на дигитален печат беше машината за тикери, която отпечатваше текст върху тънка лента хартия, върху която се записват съобщения:</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51</a:t>
            </a:fld>
            <a:endParaRPr lang="bg-BG" dirty="0"/>
          </a:p>
        </p:txBody>
      </p:sp>
    </p:spTree>
    <p:extLst>
      <p:ext uri="{BB962C8B-B14F-4D97-AF65-F5344CB8AC3E}">
        <p14:creationId xmlns:p14="http://schemas.microsoft.com/office/powerpoint/2010/main" val="1988530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0" noProof="0" dirty="0" smtClean="0"/>
              <a:t>Защо печатането беше толкова важно, след като компютрите за първи път станаха повсеместни?</a:t>
            </a:r>
          </a:p>
          <a:p>
            <a:r>
              <a:rPr lang="ru-RU" b="0" noProof="0" dirty="0" smtClean="0"/>
              <a:t>През по-голямата част от 20-ти век хартията е била централната среда за предаване на информация. Използвахме пишещи машини за създаване на документи. Съхраняваме документи в картотеки. Използвахме копирни машини за дублиране на документи. Самата идея за файл и папка в графичните потребителски интерфейси отразява повсеместното взаимодействие с хартията. Принтерите бяха необходим интерфейс между зараждащия се дигитален свят и доминиращия свят на информация, базиран на хартия.</a:t>
            </a:r>
          </a:p>
          <a:p>
            <a:r>
              <a:rPr lang="ru-RU" b="1" noProof="0" dirty="0" smtClean="0"/>
              <a:t>Една от най-ранните форми на дигитален печат беше машината за тикери, която отпечатваше текст върху тънка лента хартия, върху която се записват съобщения.</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52</a:t>
            </a:fld>
            <a:endParaRPr lang="bg-BG" dirty="0"/>
          </a:p>
        </p:txBody>
      </p:sp>
    </p:spTree>
    <p:extLst>
      <p:ext uri="{BB962C8B-B14F-4D97-AF65-F5344CB8AC3E}">
        <p14:creationId xmlns:p14="http://schemas.microsoft.com/office/powerpoint/2010/main" val="37909631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Докато лентата с </a:t>
            </a:r>
            <a:r>
              <a:rPr lang="bg-BG" b="0" noProof="0" dirty="0" err="1" smtClean="0"/>
              <a:t>тикер</a:t>
            </a:r>
            <a:r>
              <a:rPr lang="bg-BG" b="0" noProof="0" dirty="0" smtClean="0"/>
              <a:t> е била най-разпространената преди появата на цифровите компютри, печатащите устройства отдавна са били във въображението на ранните компютърни учени. Чарлз </a:t>
            </a:r>
            <a:r>
              <a:rPr lang="bg-BG" b="0" noProof="0" dirty="0" err="1" smtClean="0"/>
              <a:t>Бабидж</a:t>
            </a:r>
            <a:r>
              <a:rPr lang="bg-BG" b="0" noProof="0" dirty="0" smtClean="0"/>
              <a:t> е английски математик и философ, който за първи път си представя концепцията за програмируем цифров компютър през </a:t>
            </a:r>
            <a:r>
              <a:rPr lang="bg-BG" b="1" noProof="0" dirty="0" smtClean="0"/>
              <a:t>1822 г.</a:t>
            </a:r>
            <a:r>
              <a:rPr lang="bg-BG" b="0" noProof="0" dirty="0" smtClean="0"/>
              <a:t> Той също така си представя механично печатащо устройство, което може да отпечатва резултатите от въображаемата му диференциална машина. В крайна сметка хората започнаха да проектират тези печатащи устройства. Например, помислете за матричния принтер, който отпечата решетка от мастило. Тези принтери бяха повсеместни през 80-те години на миналия век и бяха общо разширение както на принтерите с </a:t>
            </a:r>
            <a:r>
              <a:rPr lang="bg-BG" b="0" noProof="0" dirty="0" err="1" smtClean="0"/>
              <a:t>тикер</a:t>
            </a:r>
            <a:r>
              <a:rPr lang="bg-BG" b="0" noProof="0" dirty="0" smtClean="0"/>
              <a:t> лента, така и по-дълбока интеграция с дигиталния печат от компютри с общо предназначение. Това беше началото на много по-голямо разнообразие от печатни среди, които използваме днес, които използват тонер, течно мастило, твърдо мастило или сублимация на багрило.</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53</a:t>
            </a:fld>
            <a:endParaRPr lang="bg-BG" dirty="0"/>
          </a:p>
        </p:txBody>
      </p:sp>
    </p:spTree>
    <p:extLst>
      <p:ext uri="{BB962C8B-B14F-4D97-AF65-F5344CB8AC3E}">
        <p14:creationId xmlns:p14="http://schemas.microsoft.com/office/powerpoint/2010/main" val="73955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54</a:t>
            </a:fld>
            <a:endParaRPr lang="bg-BG" dirty="0"/>
          </a:p>
        </p:txBody>
      </p:sp>
    </p:spTree>
    <p:extLst>
      <p:ext uri="{BB962C8B-B14F-4D97-AF65-F5344CB8AC3E}">
        <p14:creationId xmlns:p14="http://schemas.microsoft.com/office/powerpoint/2010/main" val="42287466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55</a:t>
            </a:fld>
            <a:endParaRPr lang="bg-BG" dirty="0"/>
          </a:p>
        </p:txBody>
      </p:sp>
    </p:spTree>
    <p:extLst>
      <p:ext uri="{BB962C8B-B14F-4D97-AF65-F5344CB8AC3E}">
        <p14:creationId xmlns:p14="http://schemas.microsoft.com/office/powerpoint/2010/main" val="457768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56</a:t>
            </a:fld>
            <a:endParaRPr lang="bg-BG" dirty="0"/>
          </a:p>
        </p:txBody>
      </p:sp>
    </p:spTree>
    <p:extLst>
      <p:ext uri="{BB962C8B-B14F-4D97-AF65-F5344CB8AC3E}">
        <p14:creationId xmlns:p14="http://schemas.microsoft.com/office/powerpoint/2010/main" val="40726424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Повечето от тези технологии за печат са фокусирани върху двуизмерно извеждане, тъй като документите, които създаваме на компютрите, са предимно 2-измерни. Въпреки това, тъй като пластмасовата индустрия се развива и пластмасовите </a:t>
            </a:r>
            <a:r>
              <a:rPr lang="bg-BG" b="0" noProof="0" dirty="0" err="1" smtClean="0"/>
              <a:t>екструдери</a:t>
            </a:r>
            <a:r>
              <a:rPr lang="bg-BG" b="0" noProof="0" dirty="0" smtClean="0"/>
              <a:t> променят производството, интересът към демократизиране на достъпа до 3D производство се разраства. Това доведе до първия 3D принтер, описан в патент на САЩ през 1984 г., който описва процес за генериране на 3D обекти чрез създаване на модели на напречно сечение на обект. Тези ранни визии за личен 3D печат, съчетани с десетилетия изследвания на основните технологии, необходими за производството на принтери в мащаб, в крайна сметка доведоха до нов пазар за 3D печат, включително компании като </a:t>
            </a:r>
            <a:r>
              <a:rPr lang="bg-BG" b="0" noProof="0" dirty="0" err="1" smtClean="0"/>
              <a:t>MakerBot</a:t>
            </a:r>
            <a:r>
              <a:rPr lang="bg-BG" b="0" noProof="0" dirty="0" smtClean="0"/>
              <a:t>. Тези принтери също изискват създаването на нов софтуер за моделиране на 3D форми за печат.</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57</a:t>
            </a:fld>
            <a:endParaRPr lang="bg-BG" dirty="0"/>
          </a:p>
        </p:txBody>
      </p:sp>
    </p:spTree>
    <p:extLst>
      <p:ext uri="{BB962C8B-B14F-4D97-AF65-F5344CB8AC3E}">
        <p14:creationId xmlns:p14="http://schemas.microsoft.com/office/powerpoint/2010/main" val="3980077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Повечето от тези технологии за печат са фокусирани върху двуизмерно извеждане, тъй като документите, които създаваме на компютрите, са предимно 2-измерни. Въпреки това, тъй като пластмасовата индустрия се развива и пластмасовите </a:t>
            </a:r>
            <a:r>
              <a:rPr lang="bg-BG" b="0" noProof="0" dirty="0" err="1" smtClean="0"/>
              <a:t>екструдери</a:t>
            </a:r>
            <a:r>
              <a:rPr lang="bg-BG" b="0" noProof="0" dirty="0" smtClean="0"/>
              <a:t> променят производството, интересът към демократизиране на достъпа до 3D производство се разраства. Това доведе до първия 3D принтер, описан в патент на САЩ през 1984 г., който описва процес за генериране на 3D обекти чрез създаване на модели на напречно сечение на обект. Тези ранни визии за личен 3D печат, съчетани с десетилетия изследвания на основните технологии, необходими за производството на принтери в мащаб, в крайна сметка доведоха до нов пазар за 3D печат, включително компании като </a:t>
            </a:r>
            <a:r>
              <a:rPr lang="bg-BG" b="0" noProof="0" dirty="0" err="1" smtClean="0"/>
              <a:t>MakerBot</a:t>
            </a:r>
            <a:r>
              <a:rPr lang="bg-BG" b="0" noProof="0" dirty="0" smtClean="0"/>
              <a:t>. Тези принтери също изискват създаването на нов софтуер за моделиране на 3D форми за печат.</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58</a:t>
            </a:fld>
            <a:endParaRPr lang="bg-BG" dirty="0"/>
          </a:p>
        </p:txBody>
      </p:sp>
    </p:spTree>
    <p:extLst>
      <p:ext uri="{BB962C8B-B14F-4D97-AF65-F5344CB8AC3E}">
        <p14:creationId xmlns:p14="http://schemas.microsoft.com/office/powerpoint/2010/main" val="1827502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Повечето от тези технологии за печат са фокусирани върху двуизмерно извеждане, тъй като документите, които създаваме на компютрите, са предимно 2-измерни. Въпреки това, тъй като пластмасовата индустрия се развива и пластмасовите </a:t>
            </a:r>
            <a:r>
              <a:rPr lang="bg-BG" b="0" noProof="0" dirty="0" err="1" smtClean="0"/>
              <a:t>екструдери</a:t>
            </a:r>
            <a:r>
              <a:rPr lang="bg-BG" b="0" noProof="0" dirty="0" smtClean="0"/>
              <a:t> променят производството, интересът към демократизиране на достъпа до 3D производство се разраства. Това доведе до първия 3D принтер, описан в патент на САЩ през 1984 г., който описва процес за генериране на 3D обекти чрез създаване на модели на напречно сечение на обект. Тези ранни визии за личен 3D печат, съчетани с десетилетия изследвания на основните технологии, необходими за производството на принтери в мащаб, в крайна сметка доведоха до нов пазар за 3D печат, включително компании като </a:t>
            </a:r>
            <a:r>
              <a:rPr lang="bg-BG" b="0" noProof="0" dirty="0" err="1" smtClean="0"/>
              <a:t>MakerBot</a:t>
            </a:r>
            <a:r>
              <a:rPr lang="bg-BG" b="0" noProof="0" dirty="0" smtClean="0"/>
              <a:t>. Тези принтери също изискват създаването на нов софтуер за моделиране на 3D форми за печат.</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59</a:t>
            </a:fld>
            <a:endParaRPr lang="bg-BG" dirty="0"/>
          </a:p>
        </p:txBody>
      </p:sp>
    </p:spTree>
    <p:extLst>
      <p:ext uri="{BB962C8B-B14F-4D97-AF65-F5344CB8AC3E}">
        <p14:creationId xmlns:p14="http://schemas.microsoft.com/office/powerpoint/2010/main" val="990733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60</a:t>
            </a:fld>
            <a:endParaRPr lang="bg-BG" dirty="0"/>
          </a:p>
        </p:txBody>
      </p:sp>
    </p:spTree>
    <p:extLst>
      <p:ext uri="{BB962C8B-B14F-4D97-AF65-F5344CB8AC3E}">
        <p14:creationId xmlns:p14="http://schemas.microsoft.com/office/powerpoint/2010/main" val="2129599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b="1" noProof="0" dirty="0" smtClean="0"/>
              <a:t>Отразяващ, трансфлективен, предавателен</a:t>
            </a:r>
          </a:p>
          <a:p>
            <a:r>
              <a:rPr lang="ru-RU" b="1" noProof="0" dirty="0" smtClean="0"/>
              <a:t>Рефлективните (несветещи) дисплеи имат 100% рефлектор от задната страна. Поради това фоновото осветление не е възможно. Трансфлективните дисплеи имат полупрозрачен рефлектор на задната страна. Могат да се четат със или без осветление. Когато не светят обаче, те са малко по-тъпи от отразяваща версия. Въпреки това, това е най-добрият компромис за осветените LCD дисплеи. Трансмисивните дисплеи изобщо нямат рефлектор. Могат да се четат само с осветление, но са много ярки.</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7</a:t>
            </a:fld>
            <a:endParaRPr lang="bg-BG" dirty="0"/>
          </a:p>
        </p:txBody>
      </p:sp>
    </p:spTree>
    <p:extLst>
      <p:ext uri="{BB962C8B-B14F-4D97-AF65-F5344CB8AC3E}">
        <p14:creationId xmlns:p14="http://schemas.microsoft.com/office/powerpoint/2010/main" val="2722085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Докато основната идея за 3D печат вече е добре установена и пазарът на 3D принтери се разширява, изследователите са отишли доста отвъд първоначалната предпоставка. Голяма част от това изследване е свързано с изследване на материали, различни от пластмаса. Един пример за това е подход за </a:t>
            </a:r>
            <a:r>
              <a:rPr lang="bg-BG" b="1" noProof="0" dirty="0" smtClean="0"/>
              <a:t>отпечатване на интерактивни електромеханични обекти с навити на място бобини. Тези предмети, изработени от медна тел и структурни пластмасови елементи, позволяват отпечатването на предмети като задвижвани ръце на играчки, електрически двигатели и електронни дисплеи.</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61</a:t>
            </a:fld>
            <a:endParaRPr lang="bg-BG" dirty="0"/>
          </a:p>
        </p:txBody>
      </p:sp>
    </p:spTree>
    <p:extLst>
      <p:ext uri="{BB962C8B-B14F-4D97-AF65-F5344CB8AC3E}">
        <p14:creationId xmlns:p14="http://schemas.microsoft.com/office/powerpoint/2010/main" val="190749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Друг проект изследва печата с вълнена и вълнена смесена прежда за създаване на меки предмети от филц, а не само на твърди пластмасови предмети. Техники като тази и горната едновременно </a:t>
            </a:r>
            <a:r>
              <a:rPr lang="bg-BG" b="0" noProof="0" dirty="0" err="1" smtClean="0"/>
              <a:t>иновират</a:t>
            </a:r>
            <a:r>
              <a:rPr lang="bg-BG" b="0" noProof="0" dirty="0" smtClean="0"/>
              <a:t> в техниките за печат, но също така и в изследването на възможностите на новите медии за свързване на дигиталния и физическия свят.</a:t>
            </a:r>
            <a:endParaRPr lang="en-US" b="0" noProof="0" dirty="0" smtClean="0"/>
          </a:p>
          <a:p>
            <a:r>
              <a:rPr lang="bg-BG" b="1" noProof="0" dirty="0" smtClean="0"/>
              <a:t>Тези нови форми на печат поставят нови предизвикателства в авторството. Човек не може да отпечата произволни 3D форми с 3D принтери и затова това изисква авторите да разберат ограниченията на методите за печат. Тази липса на разбиране може да доведе до неуспешни отпечатъци, което може да бъде разочароващо и скъпо. Някои изследователи са изследвали „кръпка“ на 3D обекти, изчислявайки допълнителни части, които трябва да бъдат отпечатани и монтирани върху съществуващ неуспешен печат, за да създадат желаната форма. Други изследвания са изследвали нови софтуерни инструменти за разширяване, поправка или модифициране на ежедневни обекти чрез моделиране на тези обекти и рационализиране на създаването на прикачени обекти.</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62</a:t>
            </a:fld>
            <a:endParaRPr lang="bg-BG" dirty="0"/>
          </a:p>
        </p:txBody>
      </p:sp>
    </p:spTree>
    <p:extLst>
      <p:ext uri="{BB962C8B-B14F-4D97-AF65-F5344CB8AC3E}">
        <p14:creationId xmlns:p14="http://schemas.microsoft.com/office/powerpoint/2010/main" val="4079482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Разбира се, точно както 2D печатането налага пропасти на изпълнение и оценка – опитвайки се да конфигурирате принтера да има правилните отпечатани полета, отстранявайки </a:t>
            </a:r>
            <a:r>
              <a:rPr lang="bg-BG" b="0" noProof="0" smtClean="0"/>
              <a:t>грешките </a:t>
            </a:r>
            <a:r>
              <a:rPr lang="bg-BG" b="0" noProof="0" smtClean="0"/>
              <a:t>– </a:t>
            </a:r>
            <a:r>
              <a:rPr lang="bg-BG" b="0" noProof="0" dirty="0" smtClean="0"/>
              <a:t>3D печатът идва със свои собствени предизвикателства. Например, </a:t>
            </a:r>
            <a:r>
              <a:rPr lang="bg-BG" b="0" noProof="0" dirty="0" err="1" smtClean="0"/>
              <a:t>Kim</a:t>
            </a:r>
            <a:r>
              <a:rPr lang="bg-BG" b="0" noProof="0" dirty="0" smtClean="0"/>
              <a:t> </a:t>
            </a:r>
            <a:r>
              <a:rPr lang="bg-BG" b="0" noProof="0" dirty="0" err="1" smtClean="0"/>
              <a:t>et</a:t>
            </a:r>
            <a:r>
              <a:rPr lang="bg-BG" b="0" noProof="0" dirty="0" smtClean="0"/>
              <a:t> al.</a:t>
            </a:r>
            <a:r>
              <a:rPr lang="bg-BG" b="0" baseline="30000" noProof="0" dirty="0" smtClean="0"/>
              <a:t>1</a:t>
            </a:r>
            <a:r>
              <a:rPr lang="bg-BG" b="0" noProof="0" dirty="0" smtClean="0"/>
              <a:t> изследва използването на 3D принтери за създаване на 3D отпечатани увеличения на физически обекти, установи, че несъответствията на грешката при измерване между абстрактен 3D модел и неговата печатна форма често са значително предизвикателство за потребителите на 3D принтери. Подобренията в измервателните инструменти, като по-добра прецизност, по-</a:t>
            </a:r>
            <a:r>
              <a:rPr lang="bg-BG" b="0" noProof="0" dirty="0" err="1" smtClean="0"/>
              <a:t>интерпретируеми</a:t>
            </a:r>
            <a:r>
              <a:rPr lang="bg-BG" b="0" noProof="0" dirty="0" smtClean="0"/>
              <a:t> измервания и по-добри инструкции за измерване, бяха съществени умения за успешен печат.</a:t>
            </a:r>
          </a:p>
          <a:p>
            <a:endParaRPr lang="bg-BG" b="0" noProof="0" dirty="0" smtClean="0"/>
          </a:p>
          <a:p>
            <a:r>
              <a:rPr lang="bg-BG" b="0" noProof="0" dirty="0" smtClean="0"/>
              <a:t>1. </a:t>
            </a:r>
            <a:r>
              <a:rPr lang="en-US" b="0" noProof="0" dirty="0" err="1" smtClean="0"/>
              <a:t>Jeeeun</a:t>
            </a:r>
            <a:r>
              <a:rPr lang="en-US" b="0" noProof="0" dirty="0" smtClean="0"/>
              <a:t> Kim, et al. (2017). Understanding Uncertainty in Measurement and Accommodating its Impact in 3D Modeling and Printing. ACM Conference on Designing Interactive Systems (DIS)</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63</a:t>
            </a:fld>
            <a:endParaRPr lang="bg-BG" dirty="0"/>
          </a:p>
        </p:txBody>
      </p:sp>
    </p:spTree>
    <p:extLst>
      <p:ext uri="{BB962C8B-B14F-4D97-AF65-F5344CB8AC3E}">
        <p14:creationId xmlns:p14="http://schemas.microsoft.com/office/powerpoint/2010/main" val="32890312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64</a:t>
            </a:fld>
            <a:endParaRPr lang="bg-BG" dirty="0"/>
          </a:p>
        </p:txBody>
      </p:sp>
    </p:spTree>
    <p:extLst>
      <p:ext uri="{BB962C8B-B14F-4D97-AF65-F5344CB8AC3E}">
        <p14:creationId xmlns:p14="http://schemas.microsoft.com/office/powerpoint/2010/main" val="38804737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Докато печатането е свързано с създаване на физическа форма за цифрови неща, друг критичен мост между физическия и цифровия свят е адаптирането на цифровите неща към нашия физически свят. Екраните, например, са един от ключовите начини за представяне на цифрови неща, но тяхната твърдост има начин да дефинира физическата форма на обектите, а не обектите, определящи физическата форма на екраните. iPhone е плосък лист стъкло, дефиниран от екрана; лаптопът е с форма на екран. Изследователите дълго размишляваха дали екраните трябва да са плоски, като предвиждат различни форми на изход, които може да имат нови невъобразими ползи.</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65</a:t>
            </a:fld>
            <a:endParaRPr lang="bg-BG" dirty="0"/>
          </a:p>
        </p:txBody>
      </p:sp>
    </p:spTree>
    <p:extLst>
      <p:ext uri="{BB962C8B-B14F-4D97-AF65-F5344CB8AC3E}">
        <p14:creationId xmlns:p14="http://schemas.microsoft.com/office/powerpoint/2010/main" val="411120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0" noProof="0" dirty="0" smtClean="0"/>
              <a:t>Някои изследвания се фокусират върху това да направят екраните гъвкави и огъващи се. Например, една техника взема хартия, пластмаса и тъкани и улеснява създаването на програмируемо поведение, променящо формата с тези материали.</a:t>
            </a:r>
            <a:endParaRPr lang="bg-BG" b="0"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66</a:t>
            </a:fld>
            <a:endParaRPr lang="bg-BG" dirty="0"/>
          </a:p>
        </p:txBody>
      </p:sp>
    </p:spTree>
    <p:extLst>
      <p:ext uri="{BB962C8B-B14F-4D97-AF65-F5344CB8AC3E}">
        <p14:creationId xmlns:p14="http://schemas.microsoft.com/office/powerpoint/2010/main" val="11290245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0" noProof="0" dirty="0" smtClean="0"/>
              <a:t>Някои изследвания се фокусират върху това да направят екраните гъвкави и огъващи се. Например, една техника взема хартия, пластмаса и тъкани и улеснява създаването на програмируемо поведение, променящо формата с тези материали.</a:t>
            </a:r>
          </a:p>
        </p:txBody>
      </p:sp>
      <p:sp>
        <p:nvSpPr>
          <p:cNvPr id="4" name="Slide Number Placeholder 3"/>
          <p:cNvSpPr>
            <a:spLocks noGrp="1"/>
          </p:cNvSpPr>
          <p:nvPr>
            <p:ph type="sldNum" sz="quarter" idx="10"/>
          </p:nvPr>
        </p:nvSpPr>
        <p:spPr/>
        <p:txBody>
          <a:bodyPr/>
          <a:lstStyle/>
          <a:p>
            <a:fld id="{8E66CE83-09A3-49EE-9FCD-14A3C64B0622}" type="slidenum">
              <a:rPr lang="bg-BG" smtClean="0"/>
              <a:t>67</a:t>
            </a:fld>
            <a:endParaRPr lang="bg-BG" dirty="0"/>
          </a:p>
        </p:txBody>
      </p:sp>
    </p:spTree>
    <p:extLst>
      <p:ext uri="{BB962C8B-B14F-4D97-AF65-F5344CB8AC3E}">
        <p14:creationId xmlns:p14="http://schemas.microsoft.com/office/powerpoint/2010/main" val="23778949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0" noProof="0" dirty="0" smtClean="0"/>
              <a:t>Други проекти са създали разтегливи потребителски интерфейси със сензорни възможности и визуален изход, позволяващи конвенционални преживявания на нетрадиционни места.</a:t>
            </a:r>
          </a:p>
        </p:txBody>
      </p:sp>
      <p:sp>
        <p:nvSpPr>
          <p:cNvPr id="4" name="Slide Number Placeholder 3"/>
          <p:cNvSpPr>
            <a:spLocks noGrp="1"/>
          </p:cNvSpPr>
          <p:nvPr>
            <p:ph type="sldNum" sz="quarter" idx="10"/>
          </p:nvPr>
        </p:nvSpPr>
        <p:spPr/>
        <p:txBody>
          <a:bodyPr/>
          <a:lstStyle/>
          <a:p>
            <a:fld id="{8E66CE83-09A3-49EE-9FCD-14A3C64B0622}" type="slidenum">
              <a:rPr lang="bg-BG" smtClean="0"/>
              <a:t>68</a:t>
            </a:fld>
            <a:endParaRPr lang="bg-BG" dirty="0"/>
          </a:p>
        </p:txBody>
      </p:sp>
    </p:spTree>
    <p:extLst>
      <p:ext uri="{BB962C8B-B14F-4D97-AF65-F5344CB8AC3E}">
        <p14:creationId xmlns:p14="http://schemas.microsoft.com/office/powerpoint/2010/main" val="37531079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1" noProof="0" dirty="0" smtClean="0"/>
              <a:t>Някои изследвания дори са изследвали сгъваеми интерактивни обекти чрез използване на тънкослойна печатна електроника.</a:t>
            </a:r>
          </a:p>
          <a:p>
            <a:pPr marL="0" marR="0" lvl="0" indent="0" algn="l" defTabSz="914400" rtl="0" eaLnBrk="1" fontAlgn="auto" latinLnBrk="0" hangingPunct="1">
              <a:lnSpc>
                <a:spcPct val="100000"/>
              </a:lnSpc>
              <a:spcBef>
                <a:spcPts val="0"/>
              </a:spcBef>
              <a:spcAft>
                <a:spcPts val="0"/>
              </a:spcAft>
              <a:buClrTx/>
              <a:buSzTx/>
              <a:buFontTx/>
              <a:buNone/>
              <a:tabLst/>
              <a:defRPr/>
            </a:pPr>
            <a:r>
              <a:rPr lang="bg-BG" b="0" noProof="0" dirty="0" smtClean="0"/>
              <a:t>Тази линия на изследвания въвежда иновации в двете индустриални форми, които интерфейсите приемат, като същевременно предлага нови възможности за това как те се манипулират физически. Той предвижда свят, в който цифровата информация може да се представя и взаимодейства с най-подходящата за данните форма, вместо да се адаптира данните към формата на екрана. </a:t>
            </a:r>
            <a:r>
              <a:rPr lang="bg-BG" b="1" noProof="0" dirty="0" smtClean="0"/>
              <a:t>Повечето от тези усилия за иновации не се водят от проблеми със съществуващите интерфейси, а от възможности за нови преживявания, които все още не сме предвидили.</a:t>
            </a:r>
            <a:r>
              <a:rPr lang="bg-BG" b="0" noProof="0" dirty="0" smtClean="0"/>
              <a:t> С много иновации от изследвания, като например сгъваемите дисплеи, вече излизат на пазара, можем да видим как иновациите, задвижвани от технологии, срещу иновациите, водени от проблеми, могат да се борят да демонстрират стойност на пазара.</a:t>
            </a:r>
          </a:p>
        </p:txBody>
      </p:sp>
      <p:sp>
        <p:nvSpPr>
          <p:cNvPr id="4" name="Slide Number Placeholder 3"/>
          <p:cNvSpPr>
            <a:spLocks noGrp="1"/>
          </p:cNvSpPr>
          <p:nvPr>
            <p:ph type="sldNum" sz="quarter" idx="10"/>
          </p:nvPr>
        </p:nvSpPr>
        <p:spPr/>
        <p:txBody>
          <a:bodyPr/>
          <a:lstStyle/>
          <a:p>
            <a:fld id="{8E66CE83-09A3-49EE-9FCD-14A3C64B0622}" type="slidenum">
              <a:rPr lang="bg-BG" smtClean="0"/>
              <a:t>69</a:t>
            </a:fld>
            <a:endParaRPr lang="bg-BG" dirty="0"/>
          </a:p>
        </p:txBody>
      </p:sp>
    </p:spTree>
    <p:extLst>
      <p:ext uri="{BB962C8B-B14F-4D97-AF65-F5344CB8AC3E}">
        <p14:creationId xmlns:p14="http://schemas.microsoft.com/office/powerpoint/2010/main" val="31094093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0" noProof="0" dirty="0" smtClean="0"/>
              <a:t>Докато преобразуващите интерфейси променят структурните свойства на формите на интерфейса, други се фокусират върху предлагането на физическа, осезаема обратна връзка. Обратната връзка също е от решаващо значение за постигането на визията за осезаеми битове, тъй като колкото по-физични стават нашите устройства, толкова повече те трябва да комуникират обратно с нас чрез физическа, а не визуална форма. Ние наричаме физическа обратна връзка </a:t>
            </a:r>
            <a:r>
              <a:rPr lang="bg-BG" b="0" noProof="0" dirty="0" err="1" smtClean="0"/>
              <a:t>хаптична</a:t>
            </a:r>
            <a:r>
              <a:rPr lang="bg-BG" b="0" noProof="0" dirty="0" smtClean="0"/>
              <a:t> обратна връзка, защото тя използва възприятието на хората за докосване и усещане за това къде се намира тялото им в пространството (известно като </a:t>
            </a:r>
            <a:r>
              <a:rPr lang="bg-BG" b="0" noProof="0" dirty="0" err="1" smtClean="0"/>
              <a:t>проприоцепция</a:t>
            </a:r>
            <a:r>
              <a:rPr lang="bg-BG" b="0" noProof="0" dirty="0" smtClean="0"/>
              <a:t>).</a:t>
            </a:r>
          </a:p>
        </p:txBody>
      </p:sp>
      <p:sp>
        <p:nvSpPr>
          <p:cNvPr id="4" name="Slide Number Placeholder 3"/>
          <p:cNvSpPr>
            <a:spLocks noGrp="1"/>
          </p:cNvSpPr>
          <p:nvPr>
            <p:ph type="sldNum" sz="quarter" idx="10"/>
          </p:nvPr>
        </p:nvSpPr>
        <p:spPr/>
        <p:txBody>
          <a:bodyPr/>
          <a:lstStyle/>
          <a:p>
            <a:fld id="{8E66CE83-09A3-49EE-9FCD-14A3C64B0622}" type="slidenum">
              <a:rPr lang="bg-BG" smtClean="0"/>
              <a:t>70</a:t>
            </a:fld>
            <a:endParaRPr lang="bg-BG" dirty="0"/>
          </a:p>
        </p:txBody>
      </p:sp>
    </p:spTree>
    <p:extLst>
      <p:ext uri="{BB962C8B-B14F-4D97-AF65-F5344CB8AC3E}">
        <p14:creationId xmlns:p14="http://schemas.microsoft.com/office/powerpoint/2010/main" val="2052707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noProof="0" dirty="0" smtClean="0"/>
              <a:t>TFT е вариант на LCD, който използва тънкослойна транзисторна технология за подобряване на качеството на изображението, докато LCD е клас дисплеи, които използват модулиращи свойства на течните кристали, за да образуват това, което наричаме LCD (дисплей с течни кристали), което всъщност не излъчва светлина директно.</a:t>
            </a:r>
          </a:p>
          <a:p>
            <a:r>
              <a:rPr lang="ru-RU" noProof="0" dirty="0" smtClean="0"/>
              <a:t>Въпреки че LCD дисплеите бяха много енергийно ефективни, леки и тънки по природа, LCD изоставаха от CRT дисплея, което след това води до промяна в производството на LCD, където производителността се превърна в голям проблем.</a:t>
            </a:r>
          </a:p>
          <a:p>
            <a:r>
              <a:rPr lang="ru-RU" noProof="0" dirty="0" smtClean="0"/>
              <a:t>Навремето подложките бяха изрязани, за да се поберат транзистори, подобно на начина, по който производителите на чипове произвеждат силициеви пластини с транзисторите за оформление, което е известно като техника на маскиране, за да произвеждат микропроцесор.</a:t>
            </a:r>
          </a:p>
          <a:p>
            <a:r>
              <a:rPr lang="ru-RU" noProof="0" dirty="0" smtClean="0"/>
              <a:t>С раждането на TFT елементите се отлагат директно върху стъкления субстрат, което всъщност основната причина за превключването е, че TFT са по-лесни за производство, по-добра производителност по отношение на регулиране на пикселите в дисплея, за да се получи по-добро качество.</a:t>
            </a:r>
          </a:p>
          <a:p>
            <a:r>
              <a:rPr lang="ru-RU" b="1" noProof="0" dirty="0" smtClean="0"/>
              <a:t>Всеки пиксел в TFT LCD получава транзистор, който прави включването и изключването му много лесно.. Това от своя страна предлага повече контрол както върху цветовете, така и върху изображенията, които би изобразил. Този вид дисплей беше доста надежден, тъй като производителите на лаптопи решиха да го използват за своите екрани. Скоро TFT LCD дисплеите се използват и в телевизионните екрани.</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8</a:t>
            </a:fld>
            <a:endParaRPr lang="bg-BG" dirty="0"/>
          </a:p>
        </p:txBody>
      </p:sp>
    </p:spTree>
    <p:extLst>
      <p:ext uri="{BB962C8B-B14F-4D97-AF65-F5344CB8AC3E}">
        <p14:creationId xmlns:p14="http://schemas.microsoft.com/office/powerpoint/2010/main" val="2745033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0" noProof="0" dirty="0" smtClean="0"/>
              <a:t>Ким и </a:t>
            </a:r>
            <a:r>
              <a:rPr lang="bg-BG" b="0" noProof="0" dirty="0" err="1" smtClean="0"/>
              <a:t>сътр</a:t>
            </a:r>
            <a:r>
              <a:rPr lang="bg-BG" b="0" noProof="0" dirty="0" smtClean="0"/>
              <a:t>. изложи богата рамка за мислене за дизайна на </a:t>
            </a:r>
            <a:r>
              <a:rPr lang="bg-BG" b="0" noProof="0" dirty="0" err="1" smtClean="0"/>
              <a:t>хаптиката</a:t>
            </a:r>
            <a:r>
              <a:rPr lang="bg-BG" b="0" noProof="0" dirty="0" smtClean="0"/>
              <a:t>. Те твърдят, че основните параметри на дизайна на </a:t>
            </a:r>
            <a:r>
              <a:rPr lang="bg-BG" b="0" noProof="0" dirty="0" err="1" smtClean="0"/>
              <a:t>хаптиката</a:t>
            </a:r>
            <a:r>
              <a:rPr lang="bg-BG" b="0" noProof="0" dirty="0" smtClean="0"/>
              <a:t> са за навременността, интензивността, плътността и тембъра на обратната връзка, които съответно се отнасят до латентността на пристигане на обратната връзка, приложената сила, количеството обратна връзка, което се случва във времето и „тон, текстура, цвят или качество“ на моделите за обратна връзка. Рамката също така твърди, че притесненията на ниво задача включват полезността на обратната връзка, степента, до която причината за обратната връзка е ясна, последователността на нейното доставяне и нейната значимост. Тези две по-ниски нива на характеристики на обратна връзка могат да се комбинират по няколко измерения на преживяването, като например колко хармонична е тя с друга сензорна обратна връзка, колко е изразителна спрямо друга </a:t>
            </a:r>
            <a:r>
              <a:rPr lang="bg-BG" b="0" noProof="0" dirty="0" err="1" smtClean="0"/>
              <a:t>хаптична</a:t>
            </a:r>
            <a:r>
              <a:rPr lang="bg-BG" b="0" noProof="0" dirty="0" smtClean="0"/>
              <a:t> обратна връзка, колко е потапяща и колко е реалистична. Всички тези фактори, заедно с възможността за персонализиране на всички тези фактори, създават богато дизайнерско пространство.</a:t>
            </a:r>
          </a:p>
        </p:txBody>
      </p:sp>
      <p:sp>
        <p:nvSpPr>
          <p:cNvPr id="4" name="Slide Number Placeholder 3"/>
          <p:cNvSpPr>
            <a:spLocks noGrp="1"/>
          </p:cNvSpPr>
          <p:nvPr>
            <p:ph type="sldNum" sz="quarter" idx="10"/>
          </p:nvPr>
        </p:nvSpPr>
        <p:spPr/>
        <p:txBody>
          <a:bodyPr/>
          <a:lstStyle/>
          <a:p>
            <a:fld id="{8E66CE83-09A3-49EE-9FCD-14A3C64B0622}" type="slidenum">
              <a:rPr lang="bg-BG" smtClean="0"/>
              <a:t>71</a:t>
            </a:fld>
            <a:endParaRPr lang="bg-BG" dirty="0"/>
          </a:p>
        </p:txBody>
      </p:sp>
    </p:spTree>
    <p:extLst>
      <p:ext uri="{BB962C8B-B14F-4D97-AF65-F5344CB8AC3E}">
        <p14:creationId xmlns:p14="http://schemas.microsoft.com/office/powerpoint/2010/main" val="904504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0" noProof="0" dirty="0" smtClean="0"/>
              <a:t>Ким и </a:t>
            </a:r>
            <a:r>
              <a:rPr lang="bg-BG" b="0" noProof="0" dirty="0" err="1" smtClean="0"/>
              <a:t>сътр</a:t>
            </a:r>
            <a:r>
              <a:rPr lang="bg-BG" b="0" noProof="0" dirty="0" smtClean="0"/>
              <a:t>. изложи богата рамка за мислене за дизайна на </a:t>
            </a:r>
            <a:r>
              <a:rPr lang="bg-BG" b="0" noProof="0" dirty="0" err="1" smtClean="0"/>
              <a:t>хаптиката</a:t>
            </a:r>
            <a:r>
              <a:rPr lang="bg-BG" b="0" noProof="0" dirty="0" smtClean="0"/>
              <a:t>. Те твърдят, че основните параметри на дизайна на </a:t>
            </a:r>
            <a:r>
              <a:rPr lang="bg-BG" b="0" noProof="0" dirty="0" err="1" smtClean="0"/>
              <a:t>хаптиката</a:t>
            </a:r>
            <a:r>
              <a:rPr lang="bg-BG" b="0" noProof="0" dirty="0" smtClean="0"/>
              <a:t> са за навременността, интензивността, плътността и тембъра на обратната връзка, които съответно се отнасят до латентността на пристигане на обратната връзка, приложената сила, количеството обратна връзка, което се случва във времето и „тон, текстура, цвят или качество“ на моделите за обратна връзка. Рамката също така твърди, че притесненията на ниво задача включват полезността на обратната връзка, степента, до която причината за обратната връзка е ясна, последователността на нейното доставяне и нейната значимост. Тези две по-ниски нива на характеристики на обратна връзка могат да се комбинират по няколко измерения на преживяването, като например колко хармонична е тя с друга сензорна обратна връзка, колко е изразителна спрямо друга </a:t>
            </a:r>
            <a:r>
              <a:rPr lang="bg-BG" b="0" noProof="0" dirty="0" err="1" smtClean="0"/>
              <a:t>хаптична</a:t>
            </a:r>
            <a:r>
              <a:rPr lang="bg-BG" b="0" noProof="0" dirty="0" smtClean="0"/>
              <a:t> обратна връзка, колко е потапяща и колко е реалистична. Всички тези фактори, заедно с възможността за персонализиране на всички тези фактори, създават богато дизайнерско пространство.</a:t>
            </a:r>
          </a:p>
        </p:txBody>
      </p:sp>
      <p:sp>
        <p:nvSpPr>
          <p:cNvPr id="4" name="Slide Number Placeholder 3"/>
          <p:cNvSpPr>
            <a:spLocks noGrp="1"/>
          </p:cNvSpPr>
          <p:nvPr>
            <p:ph type="sldNum" sz="quarter" idx="10"/>
          </p:nvPr>
        </p:nvSpPr>
        <p:spPr/>
        <p:txBody>
          <a:bodyPr/>
          <a:lstStyle/>
          <a:p>
            <a:fld id="{8E66CE83-09A3-49EE-9FCD-14A3C64B0622}" type="slidenum">
              <a:rPr lang="bg-BG" smtClean="0"/>
              <a:t>72</a:t>
            </a:fld>
            <a:endParaRPr lang="bg-BG" dirty="0"/>
          </a:p>
        </p:txBody>
      </p:sp>
    </p:spTree>
    <p:extLst>
      <p:ext uri="{BB962C8B-B14F-4D97-AF65-F5344CB8AC3E}">
        <p14:creationId xmlns:p14="http://schemas.microsoft.com/office/powerpoint/2010/main" val="41130246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0" noProof="0" dirty="0" smtClean="0"/>
              <a:t>Ким и </a:t>
            </a:r>
            <a:r>
              <a:rPr lang="bg-BG" b="0" noProof="0" dirty="0" err="1" smtClean="0"/>
              <a:t>сътр</a:t>
            </a:r>
            <a:r>
              <a:rPr lang="bg-BG" b="0" noProof="0" dirty="0" smtClean="0"/>
              <a:t>. изложи богата рамка за мислене за дизайна на </a:t>
            </a:r>
            <a:r>
              <a:rPr lang="bg-BG" b="0" noProof="0" dirty="0" err="1" smtClean="0"/>
              <a:t>хаптиката</a:t>
            </a:r>
            <a:r>
              <a:rPr lang="bg-BG" b="0" noProof="0" dirty="0" smtClean="0"/>
              <a:t>. Те твърдят, че основните параметри на дизайна на </a:t>
            </a:r>
            <a:r>
              <a:rPr lang="bg-BG" b="0" noProof="0" dirty="0" err="1" smtClean="0"/>
              <a:t>хаптиката</a:t>
            </a:r>
            <a:r>
              <a:rPr lang="bg-BG" b="0" noProof="0" dirty="0" smtClean="0"/>
              <a:t> са за навременността, интензивността, плътността и тембъра на обратната връзка, които съответно се отнасят до латентността на пристигане на обратната връзка, приложената сила, количеството обратна връзка, което се случва във времето и „тон, текстура, цвят или качество“ на моделите за обратна връзка. Рамката също така твърди, че притесненията на ниво задача включват полезността на обратната връзка, степента, до която причината за обратната връзка е ясна, последователността на нейното доставяне и нейната значимост. Тези две по-ниски нива на характеристики на обратна връзка могат да се комбинират по няколко измерения на преживяването, като например колко хармонична е тя с друга сензорна обратна връзка, колко е изразителна спрямо друга </a:t>
            </a:r>
            <a:r>
              <a:rPr lang="bg-BG" b="0" noProof="0" dirty="0" err="1" smtClean="0"/>
              <a:t>хаптична</a:t>
            </a:r>
            <a:r>
              <a:rPr lang="bg-BG" b="0" noProof="0" dirty="0" smtClean="0"/>
              <a:t> обратна връзка, колко е потапяща и колко е реалистична. Всички тези фактори, заедно с възможността за персонализиране на всички тези фактори, създават богато дизайнерско пространство.</a:t>
            </a:r>
          </a:p>
        </p:txBody>
      </p:sp>
      <p:sp>
        <p:nvSpPr>
          <p:cNvPr id="4" name="Slide Number Placeholder 3"/>
          <p:cNvSpPr>
            <a:spLocks noGrp="1"/>
          </p:cNvSpPr>
          <p:nvPr>
            <p:ph type="sldNum" sz="quarter" idx="10"/>
          </p:nvPr>
        </p:nvSpPr>
        <p:spPr/>
        <p:txBody>
          <a:bodyPr/>
          <a:lstStyle/>
          <a:p>
            <a:fld id="{8E66CE83-09A3-49EE-9FCD-14A3C64B0622}" type="slidenum">
              <a:rPr lang="bg-BG" smtClean="0"/>
              <a:t>73</a:t>
            </a:fld>
            <a:endParaRPr lang="bg-BG" dirty="0"/>
          </a:p>
        </p:txBody>
      </p:sp>
    </p:spTree>
    <p:extLst>
      <p:ext uri="{BB962C8B-B14F-4D97-AF65-F5344CB8AC3E}">
        <p14:creationId xmlns:p14="http://schemas.microsoft.com/office/powerpoint/2010/main" val="34501213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0" noProof="0" dirty="0" smtClean="0"/>
              <a:t>Многобройни творби са изследвали това дизайнерско пространство в дълбочина. Например, някои </a:t>
            </a:r>
            <a:r>
              <a:rPr lang="bg-BG" b="0" noProof="0" dirty="0" err="1" smtClean="0"/>
              <a:t>хаптични</a:t>
            </a:r>
            <a:r>
              <a:rPr lang="bg-BG" b="0" noProof="0" dirty="0" smtClean="0"/>
              <a:t> обратни връзки действат при ниско ниво на човешка производителност, като тази идея, която пресъздава физическото усещане за писане върху хартия с молив, химикал или маркер, но със </a:t>
            </a:r>
            <a:r>
              <a:rPr lang="bg-BG" b="0" noProof="0" dirty="0" err="1" smtClean="0"/>
              <a:t>стилус</a:t>
            </a:r>
            <a:r>
              <a:rPr lang="bg-BG" b="0" noProof="0" dirty="0" smtClean="0"/>
              <a:t>.</a:t>
            </a:r>
          </a:p>
        </p:txBody>
      </p:sp>
      <p:sp>
        <p:nvSpPr>
          <p:cNvPr id="4" name="Slide Number Placeholder 3"/>
          <p:cNvSpPr>
            <a:spLocks noGrp="1"/>
          </p:cNvSpPr>
          <p:nvPr>
            <p:ph type="sldNum" sz="quarter" idx="10"/>
          </p:nvPr>
        </p:nvSpPr>
        <p:spPr/>
        <p:txBody>
          <a:bodyPr/>
          <a:lstStyle/>
          <a:p>
            <a:fld id="{8E66CE83-09A3-49EE-9FCD-14A3C64B0622}" type="slidenum">
              <a:rPr lang="bg-BG" smtClean="0"/>
              <a:t>74</a:t>
            </a:fld>
            <a:endParaRPr lang="bg-BG" dirty="0"/>
          </a:p>
        </p:txBody>
      </p:sp>
    </p:spTree>
    <p:extLst>
      <p:ext uri="{BB962C8B-B14F-4D97-AF65-F5344CB8AC3E}">
        <p14:creationId xmlns:p14="http://schemas.microsoft.com/office/powerpoint/2010/main" val="32994122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0" noProof="0" dirty="0" smtClean="0"/>
              <a:t>Друга </a:t>
            </a:r>
            <a:r>
              <a:rPr lang="bg-BG" b="0" noProof="0" dirty="0" err="1" smtClean="0"/>
              <a:t>тактилна</a:t>
            </a:r>
            <a:r>
              <a:rPr lang="bg-BG" b="0" noProof="0" dirty="0" smtClean="0"/>
              <a:t> обратна връзка има за цел да предостави обратна връзка за поведението на потребителския интерфейс, използвайки физическа сила. Например, един проект използва електрическа мускулна стимулация за насочване на китката на потребителя, докато чертае диаграми, попълва формуляри и други задачи, за да предотврати грешки. Друг използван въздушен поток за предоставяне на обратна връзка без контакт</a:t>
            </a:r>
            <a:r>
              <a:rPr lang="en-US" b="0" noProof="0" dirty="0" smtClean="0"/>
              <a:t>.</a:t>
            </a: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75</a:t>
            </a:fld>
            <a:endParaRPr lang="bg-BG" dirty="0"/>
          </a:p>
        </p:txBody>
      </p:sp>
    </p:spTree>
    <p:extLst>
      <p:ext uri="{BB962C8B-B14F-4D97-AF65-F5344CB8AC3E}">
        <p14:creationId xmlns:p14="http://schemas.microsoft.com/office/powerpoint/2010/main" val="17449221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0" noProof="0" dirty="0" smtClean="0"/>
              <a:t>Друга </a:t>
            </a:r>
            <a:r>
              <a:rPr lang="bg-BG" b="0" noProof="0" dirty="0" err="1" smtClean="0"/>
              <a:t>тактилна</a:t>
            </a:r>
            <a:r>
              <a:rPr lang="bg-BG" b="0" noProof="0" dirty="0" smtClean="0"/>
              <a:t> обратна връзка има за цел да предостави обратна връзка за поведението на потребителския интерфейс, използвайки физическа сила. Например, един проект използва електрическа мускулна стимулация за насочване на китката на потребителя, докато чертае диаграми, попълва формуляри и други задачи, за да предотврати грешки. Друг използван въздушен поток за предоставяне на обратна връзка без контакт</a:t>
            </a:r>
            <a:r>
              <a:rPr lang="en-US" b="0" noProof="0" dirty="0" smtClean="0"/>
              <a:t>.</a:t>
            </a: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76</a:t>
            </a:fld>
            <a:endParaRPr lang="bg-BG" dirty="0"/>
          </a:p>
        </p:txBody>
      </p:sp>
    </p:spTree>
    <p:extLst>
      <p:ext uri="{BB962C8B-B14F-4D97-AF65-F5344CB8AC3E}">
        <p14:creationId xmlns:p14="http://schemas.microsoft.com/office/powerpoint/2010/main" val="13546550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0" noProof="0" dirty="0" smtClean="0"/>
              <a:t>Много проекти са използвали </a:t>
            </a:r>
            <a:r>
              <a:rPr lang="bg-BG" b="0" noProof="0" dirty="0" err="1" smtClean="0"/>
              <a:t>хаптика</a:t>
            </a:r>
            <a:r>
              <a:rPr lang="bg-BG" b="0" noProof="0" dirty="0" smtClean="0"/>
              <a:t> за предаване на </a:t>
            </a:r>
            <a:r>
              <a:rPr lang="bg-BG" b="1" noProof="0" dirty="0" smtClean="0"/>
              <a:t>подробна информация за формата, като помагат за внасянето на </a:t>
            </a:r>
            <a:r>
              <a:rPr lang="bg-BG" b="1" noProof="0" dirty="0" err="1" smtClean="0"/>
              <a:t>тактилна</a:t>
            </a:r>
            <a:r>
              <a:rPr lang="bg-BG" b="1" noProof="0" dirty="0" smtClean="0"/>
              <a:t> информация във визуалните виртуални светове</a:t>
            </a:r>
            <a:r>
              <a:rPr lang="bg-BG" b="0" noProof="0" dirty="0" smtClean="0"/>
              <a:t>. Някои са използвали ултразвук, за да проектират специфични точки на обратна връзка върху ръцете във въздуха. Други използваха </a:t>
            </a:r>
            <a:r>
              <a:rPr lang="bg-BG" b="0" noProof="0" dirty="0" err="1" smtClean="0"/>
              <a:t>електровибрация</a:t>
            </a:r>
            <a:r>
              <a:rPr lang="bg-BG" b="0" noProof="0" dirty="0" smtClean="0"/>
              <a:t>, интегрирана със сензорен вход, позволявайки на дизайнерските интерфейси, които позволяват на потребителите да усещат виртуални елементи. Някои проекти са използвали физически форми, за да предоставят информация за формата, като тази гел-базирана повърхност, наложена върху сензор за много докосване, позволяващ свободно преобразувани произволни форми.</a:t>
            </a:r>
            <a:endParaRPr lang="en-US" b="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ru-RU" b="1" noProof="0" dirty="0" smtClean="0"/>
              <a:t>Всички тези подходи към хаптична обратна връзка свързват дигиталния и физическия свят, като позволяват на информацията от дигиталния свят да достигне до нашите тактилни сетива. В известен смисъл цялата хаптична обратна връзка е за преодоляване на пропастта на оценка във физическите изчисления: във физическо устройство, как устройството може да съобщи, че е получило вход и ясно да предаде своя отговор?</a:t>
            </a:r>
            <a:endParaRPr lang="bg-BG" b="1"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77</a:t>
            </a:fld>
            <a:endParaRPr lang="bg-BG" dirty="0"/>
          </a:p>
        </p:txBody>
      </p:sp>
    </p:spTree>
    <p:extLst>
      <p:ext uri="{BB962C8B-B14F-4D97-AF65-F5344CB8AC3E}">
        <p14:creationId xmlns:p14="http://schemas.microsoft.com/office/powerpoint/2010/main" val="3973434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1" noProof="0" dirty="0" smtClean="0"/>
              <a:t>При IPS кристалите са подравнени хоризонтално към екрана, а не вертикално, и електрическото поле се прилага между всеки край на кристалните молекули - наречено странично електрическо поле. По този начин кристалите се държат успоредно на електродната двойка и по този начин на стъкления субстрат на екрана. Течните кристални молекули не са закотвени към долния стъклен субстрат, така че се движат по-свободно в желаното подравняване.</a:t>
            </a:r>
          </a:p>
          <a:p>
            <a:r>
              <a:rPr lang="bg-BG" b="1" noProof="0" dirty="0" smtClean="0"/>
              <a:t>В TN TFT дисплей, когато единият край на течния кристал е закотвен към долната стъклена подложка и е приложено напрежение, кристалните съединения се разгръщат, променяйки ъгъла на поляризация на предаваната светлина. Недостатък на основната TN технология е, че подравняването на молекулите на течните кристали се променя, колкото по-далеч са те от закотвения електрод, завъртайки се под прав ъгъл спрямо субстратите. Това влошава потока на светлината, което води до намаляване на контраста, яркостта и дефиницията на цвета при по-широки ъгли спрямо екрана.</a:t>
            </a:r>
          </a:p>
          <a:p>
            <a:r>
              <a:rPr lang="bg-BG" b="1" noProof="0" dirty="0" smtClean="0"/>
              <a:t>IPS подобрява значително ъглите на видимост на TFT мониторите, но означава, че са необходими два транзистора за всеки пиксел, вместо този, необходим за TN TFT дисплей. Използването на два транзистора означава, че по-голямата част от прозрачната област на дисплея е блокирана от пропускане на светлина, така че трябва да се използва по-ярка </a:t>
            </a:r>
            <a:r>
              <a:rPr lang="bg-BG" b="1" noProof="0" dirty="0" err="1" smtClean="0"/>
              <a:t>подсветка</a:t>
            </a:r>
            <a:r>
              <a:rPr lang="bg-BG" b="1" noProof="0" dirty="0" smtClean="0"/>
              <a:t>.</a:t>
            </a:r>
            <a:r>
              <a:rPr lang="bg-BG" noProof="0" dirty="0" smtClean="0"/>
              <a:t> Повишената консумация на енергия може да направи дисплеите неподходящи за използване на преносими компютри, но в по-висок клас се използват особено мултимедийни преносими компютри с широкоекранно гледане на филми като основна цел IPS екрани. </a:t>
            </a:r>
            <a:r>
              <a:rPr lang="bg-BG" noProof="0" dirty="0" err="1" smtClean="0"/>
              <a:t>Широкоъгълното</a:t>
            </a:r>
            <a:r>
              <a:rPr lang="bg-BG" noProof="0" dirty="0" smtClean="0"/>
              <a:t> гледане със сигурност е приятно, но цената е, че животът на батерията може да е лош.</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9</a:t>
            </a:fld>
            <a:endParaRPr lang="bg-BG" dirty="0"/>
          </a:p>
        </p:txBody>
      </p:sp>
    </p:spTree>
    <p:extLst>
      <p:ext uri="{BB962C8B-B14F-4D97-AF65-F5344CB8AC3E}">
        <p14:creationId xmlns:p14="http://schemas.microsoft.com/office/powerpoint/2010/main" val="123569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b="1" noProof="0" dirty="0" err="1" smtClean="0"/>
              <a:t>Светодиодите</a:t>
            </a:r>
            <a:r>
              <a:rPr lang="bg-BG" b="1" noProof="0" dirty="0" smtClean="0"/>
              <a:t> са електронни компоненти, които се използват като малки цветни индикатори. В сравнение с остарелите лампи с нажежаема жичка, те са надеждни, малки и енергийно ефективни. Принципът им на работа също е различен - те не осветяват чрез нагряване на нишката. Вместо това те произвеждат светлина, когато се излъчват фотони на светлини поради движение на електрони в </a:t>
            </a:r>
            <a:r>
              <a:rPr lang="bg-BG" b="1" noProof="0" dirty="0" err="1" smtClean="0"/>
              <a:t>легирани</a:t>
            </a:r>
            <a:r>
              <a:rPr lang="bg-BG" b="1" noProof="0" dirty="0" smtClean="0"/>
              <a:t> полупроводници. Органичният </a:t>
            </a:r>
            <a:r>
              <a:rPr lang="bg-BG" b="1" noProof="0" dirty="0" err="1" smtClean="0"/>
              <a:t>светодиод</a:t>
            </a:r>
            <a:r>
              <a:rPr lang="bg-BG" b="1" noProof="0" dirty="0" smtClean="0"/>
              <a:t> е просто LED вариант, при който светлината се излъчва от органични молекули. Органичните молекули са молекули, изградени върху вериги от въглеродни атоми, например алкохол, бензин, захар, пластмаса и дърво.</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10</a:t>
            </a:fld>
            <a:endParaRPr lang="bg-BG" dirty="0"/>
          </a:p>
        </p:txBody>
      </p:sp>
    </p:spTree>
    <p:extLst>
      <p:ext uri="{BB962C8B-B14F-4D97-AF65-F5344CB8AC3E}">
        <p14:creationId xmlns:p14="http://schemas.microsoft.com/office/powerpoint/2010/main" val="8173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3" y="2"/>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8"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8" y="3602038"/>
            <a:ext cx="8791575" cy="1655762"/>
          </a:xfrm>
        </p:spPr>
        <p:txBody>
          <a:bodyPr>
            <a:normAutofit/>
          </a:bodyPr>
          <a:lstStyle>
            <a:lvl1pPr marL="0" indent="0" algn="l">
              <a:buNone/>
              <a:defRPr sz="2000" cap="all" baseline="0">
                <a:solidFill>
                  <a:schemeClr val="tx2"/>
                </a:solidFill>
              </a:defRPr>
            </a:lvl1pPr>
            <a:lvl2pPr marL="457211" indent="0" algn="ctr">
              <a:buNone/>
              <a:defRPr sz="2000"/>
            </a:lvl2pPr>
            <a:lvl3pPr marL="914422" indent="0" algn="ctr">
              <a:buNone/>
              <a:defRPr sz="1801"/>
            </a:lvl3pPr>
            <a:lvl4pPr marL="1371635" indent="0" algn="ctr">
              <a:buNone/>
              <a:defRPr sz="1600"/>
            </a:lvl4pPr>
            <a:lvl5pPr marL="1828846" indent="0" algn="ctr">
              <a:buNone/>
              <a:defRPr sz="1600"/>
            </a:lvl5pPr>
            <a:lvl6pPr marL="2286057" indent="0" algn="ctr">
              <a:buNone/>
              <a:defRPr sz="1600"/>
            </a:lvl6pPr>
            <a:lvl7pPr marL="2743268" indent="0" algn="ctr">
              <a:buNone/>
              <a:defRPr sz="1600"/>
            </a:lvl7pPr>
            <a:lvl8pPr marL="3200481" indent="0" algn="ctr">
              <a:buNone/>
              <a:defRPr sz="1600"/>
            </a:lvl8pPr>
            <a:lvl9pPr marL="3657692"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3"/>
            <a:ext cx="2743200" cy="365125"/>
          </a:xfrm>
        </p:spPr>
        <p:txBody>
          <a:bodyPr/>
          <a:lstStyle/>
          <a:p>
            <a:fld id="{48A87A34-81AB-432B-8DAE-1953F412C126}" type="datetimeFigureOut">
              <a:rPr lang="en-US" smtClean="0"/>
              <a:t>4/28/2023</a:t>
            </a:fld>
            <a:endParaRPr lang="en-US" dirty="0"/>
          </a:p>
        </p:txBody>
      </p:sp>
      <p:sp>
        <p:nvSpPr>
          <p:cNvPr id="5" name="Footer Placeholder 4"/>
          <p:cNvSpPr>
            <a:spLocks noGrp="1"/>
          </p:cNvSpPr>
          <p:nvPr>
            <p:ph type="ftr" sz="quarter" idx="11"/>
          </p:nvPr>
        </p:nvSpPr>
        <p:spPr>
          <a:xfrm>
            <a:off x="1876425" y="5410203"/>
            <a:ext cx="5124885" cy="365125"/>
          </a:xfrm>
        </p:spPr>
        <p:txBody>
          <a:bodyPr/>
          <a:lstStyle/>
          <a:p>
            <a:endParaRPr lang="en-US" dirty="0"/>
          </a:p>
        </p:txBody>
      </p:sp>
      <p:sp>
        <p:nvSpPr>
          <p:cNvPr id="6" name="Slide Number Placeholder 5"/>
          <p:cNvSpPr>
            <a:spLocks noGrp="1"/>
          </p:cNvSpPr>
          <p:nvPr>
            <p:ph type="sldNum" sz="quarter" idx="12"/>
          </p:nvPr>
        </p:nvSpPr>
        <p:spPr>
          <a:xfrm>
            <a:off x="9896912" y="5410201"/>
            <a:ext cx="77109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426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6"/>
            <a:ext cx="9912356"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2"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smtClean="0"/>
              <a:t>Click icon to add picture</a:t>
            </a:r>
            <a:endParaRPr lang="en-US" dirty="0"/>
          </a:p>
        </p:txBody>
      </p:sp>
      <p:sp>
        <p:nvSpPr>
          <p:cNvPr id="4" name="Text Placeholder 3"/>
          <p:cNvSpPr>
            <a:spLocks noGrp="1"/>
          </p:cNvSpPr>
          <p:nvPr>
            <p:ph type="body" sz="half" idx="2"/>
          </p:nvPr>
        </p:nvSpPr>
        <p:spPr>
          <a:xfrm>
            <a:off x="1141365" y="5124020"/>
            <a:ext cx="9910859" cy="682472"/>
          </a:xfrm>
        </p:spPr>
        <p:txBody>
          <a:bodyPr>
            <a:normAutofit/>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120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6"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1" y="4419601"/>
            <a:ext cx="9904459" cy="1371599"/>
          </a:xfrm>
        </p:spPr>
        <p:txBody>
          <a:bodyPr anchor="ctr">
            <a:normAutofit/>
          </a:bodyPr>
          <a:lstStyle>
            <a:lvl1pPr marL="0" indent="0">
              <a:buNone/>
              <a:defRPr sz="1801"/>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25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5" y="3365558"/>
            <a:ext cx="8752299" cy="548968"/>
          </a:xfrm>
        </p:spPr>
        <p:txBody>
          <a:bodyPr anchor="t">
            <a:normAutofit/>
          </a:bodyPr>
          <a:lstStyle>
            <a:lvl1pPr marL="0" indent="0">
              <a:buNone/>
              <a:defRPr sz="1401"/>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1"/>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3" y="732394"/>
            <a:ext cx="609600" cy="584776"/>
          </a:xfrm>
          <a:prstGeom prst="rect">
            <a:avLst/>
          </a:prstGeom>
        </p:spPr>
        <p:txBody>
          <a:bodyPr vert="horz" lIns="91440" tIns="45721" rIns="91440" bIns="4572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1" y="2764972"/>
            <a:ext cx="609600" cy="584776"/>
          </a:xfrm>
          <a:prstGeom prst="rect">
            <a:avLst/>
          </a:prstGeom>
        </p:spPr>
        <p:txBody>
          <a:bodyPr vert="horz" lIns="91440" tIns="45721" rIns="91440" bIns="4572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90750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3"/>
            <a:ext cx="9906002"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5" y="4657655"/>
            <a:ext cx="9904505" cy="1140644"/>
          </a:xfrm>
        </p:spPr>
        <p:txBody>
          <a:bodyPr anchor="t">
            <a:normAutofit/>
          </a:bodyPr>
          <a:lstStyle>
            <a:lvl1pPr marL="0" indent="0">
              <a:buNone/>
              <a:defRPr sz="1801"/>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4338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900" cy="685800"/>
          </a:xfrm>
        </p:spPr>
        <p:txBody>
          <a:bodyPr anchor="b">
            <a:noAutofit/>
          </a:bodyPr>
          <a:lstStyle>
            <a:lvl1pPr marL="0" indent="0">
              <a:lnSpc>
                <a:spcPct val="90000"/>
              </a:lnSpc>
              <a:buNone/>
              <a:defRPr sz="24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9" y="3360263"/>
            <a:ext cx="3208734" cy="2430936"/>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9" y="2677635"/>
            <a:ext cx="3184386" cy="685800"/>
          </a:xfrm>
        </p:spPr>
        <p:txBody>
          <a:bodyPr anchor="b">
            <a:noAutofit/>
          </a:bodyPr>
          <a:lstStyle>
            <a:lvl1pPr marL="0" indent="0">
              <a:lnSpc>
                <a:spcPct val="90000"/>
              </a:lnSpc>
              <a:buNone/>
              <a:defRPr sz="24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5" y="3363435"/>
            <a:ext cx="3195829" cy="2430936"/>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1" y="2674463"/>
            <a:ext cx="3194969" cy="685800"/>
          </a:xfrm>
        </p:spPr>
        <p:txBody>
          <a:bodyPr anchor="b">
            <a:noAutofit/>
          </a:bodyPr>
          <a:lstStyle>
            <a:lvl1pPr marL="0" indent="0">
              <a:lnSpc>
                <a:spcPct val="90000"/>
              </a:lnSpc>
              <a:buNone/>
              <a:defRPr sz="24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1" y="3360263"/>
            <a:ext cx="3194969" cy="2430936"/>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7936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2" y="609600"/>
            <a:ext cx="9905998"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6" y="4404596"/>
            <a:ext cx="3195241" cy="576262"/>
          </a:xfrm>
        </p:spPr>
        <p:txBody>
          <a:bodyPr anchor="b">
            <a:noAutofit/>
          </a:bodyPr>
          <a:lstStyle>
            <a:lvl1pPr marL="0" indent="0">
              <a:lnSpc>
                <a:spcPct val="90000"/>
              </a:lnSpc>
              <a:buNone/>
              <a:defRPr sz="20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6" y="2666998"/>
            <a:ext cx="3195241"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1" name="Text Placeholder 3"/>
          <p:cNvSpPr>
            <a:spLocks noGrp="1"/>
          </p:cNvSpPr>
          <p:nvPr>
            <p:ph type="body" sz="half" idx="18"/>
          </p:nvPr>
        </p:nvSpPr>
        <p:spPr>
          <a:xfrm>
            <a:off x="1141416" y="4980860"/>
            <a:ext cx="3195241" cy="817843"/>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4" name="Text Placeholder 3"/>
          <p:cNvSpPr>
            <a:spLocks noGrp="1"/>
          </p:cNvSpPr>
          <p:nvPr>
            <p:ph type="body" sz="half" idx="19"/>
          </p:nvPr>
        </p:nvSpPr>
        <p:spPr>
          <a:xfrm>
            <a:off x="4487596" y="4980857"/>
            <a:ext cx="3200400" cy="810342"/>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4"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7" name="Text Placeholder 3"/>
          <p:cNvSpPr>
            <a:spLocks noGrp="1"/>
          </p:cNvSpPr>
          <p:nvPr>
            <p:ph type="body" sz="half" idx="20"/>
          </p:nvPr>
        </p:nvSpPr>
        <p:spPr>
          <a:xfrm>
            <a:off x="7852441" y="4980856"/>
            <a:ext cx="3194969" cy="810345"/>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6927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8980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2" y="609601"/>
            <a:ext cx="200501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601"/>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246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218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2" y="1419227"/>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2" y="4424362"/>
            <a:ext cx="9906000" cy="1374776"/>
          </a:xfrm>
        </p:spPr>
        <p:txBody>
          <a:bodyPr>
            <a:normAutofit/>
          </a:bodyPr>
          <a:lstStyle>
            <a:lvl1pPr marL="0" indent="0">
              <a:buNone/>
              <a:defRPr sz="1801" cap="all" baseline="0">
                <a:solidFill>
                  <a:schemeClr val="tx1">
                    <a:tint val="75000"/>
                  </a:schemeClr>
                </a:solidFill>
              </a:defRPr>
            </a:lvl1pPr>
            <a:lvl2pPr marL="457211" indent="0">
              <a:buNone/>
              <a:defRPr sz="1801">
                <a:solidFill>
                  <a:schemeClr val="tx1">
                    <a:tint val="75000"/>
                  </a:schemeClr>
                </a:solidFill>
              </a:defRPr>
            </a:lvl2pPr>
            <a:lvl3pPr marL="914422" indent="0">
              <a:buNone/>
              <a:defRPr sz="1801">
                <a:solidFill>
                  <a:schemeClr val="tx1">
                    <a:tint val="75000"/>
                  </a:schemeClr>
                </a:solidFill>
              </a:defRPr>
            </a:lvl3pPr>
            <a:lvl4pPr marL="1371635"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8" indent="0">
              <a:buNone/>
              <a:defRPr sz="1600">
                <a:solidFill>
                  <a:schemeClr val="tx1">
                    <a:tint val="75000"/>
                  </a:schemeClr>
                </a:solidFill>
              </a:defRPr>
            </a:lvl7pPr>
            <a:lvl8pPr marL="3200481" indent="0">
              <a:buNone/>
              <a:defRPr sz="1600">
                <a:solidFill>
                  <a:schemeClr val="tx1">
                    <a:tint val="75000"/>
                  </a:schemeClr>
                </a:solidFill>
              </a:defRPr>
            </a:lvl8pPr>
            <a:lvl9pPr marL="3657692"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3893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654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22" y="2249486"/>
            <a:ext cx="4649783" cy="823912"/>
          </a:xfrm>
        </p:spPr>
        <p:txBody>
          <a:bodyPr anchor="b"/>
          <a:lstStyle>
            <a:lvl1pPr marL="0" indent="0">
              <a:lnSpc>
                <a:spcPct val="90000"/>
              </a:lnSpc>
              <a:buNone/>
              <a:defRPr sz="24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3" y="3073399"/>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7" y="2249485"/>
            <a:ext cx="4646603" cy="823912"/>
          </a:xfrm>
        </p:spPr>
        <p:txBody>
          <a:bodyPr anchor="b"/>
          <a:lstStyle>
            <a:lvl1pPr marL="0" indent="0">
              <a:lnSpc>
                <a:spcPct val="90000"/>
              </a:lnSpc>
              <a:buNone/>
              <a:defRPr sz="24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199" y="3073399"/>
            <a:ext cx="487521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9342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571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809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9"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4"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9" y="2249486"/>
            <a:ext cx="3856037" cy="3541714"/>
          </a:xfrm>
        </p:spPr>
        <p:txBody>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346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4" y="609603"/>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11" indent="0">
              <a:buNone/>
              <a:defRPr sz="2800"/>
            </a:lvl2pPr>
            <a:lvl3pPr marL="914422" indent="0">
              <a:buNone/>
              <a:defRPr sz="2400"/>
            </a:lvl3pPr>
            <a:lvl4pPr marL="1371635" indent="0">
              <a:buNone/>
              <a:defRPr sz="2000"/>
            </a:lvl4pPr>
            <a:lvl5pPr marL="1828846" indent="0">
              <a:buNone/>
              <a:defRPr sz="2000"/>
            </a:lvl5pPr>
            <a:lvl6pPr marL="2286057" indent="0">
              <a:buNone/>
              <a:defRPr sz="2000"/>
            </a:lvl6pPr>
            <a:lvl7pPr marL="2743268" indent="0">
              <a:buNone/>
              <a:defRPr sz="2000"/>
            </a:lvl7pPr>
            <a:lvl8pPr marL="3200481" indent="0">
              <a:buNone/>
              <a:defRPr sz="2000"/>
            </a:lvl8pPr>
            <a:lvl9pPr marL="3657692"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41412" y="2249486"/>
            <a:ext cx="5934510" cy="3541714"/>
          </a:xfrm>
        </p:spPr>
        <p:txBody>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1998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2"/>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9"/>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3" y="2249487"/>
            <a:ext cx="9905998"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8"/>
            <a:ext cx="2743200" cy="365125"/>
          </a:xfrm>
          <a:prstGeom prst="rect">
            <a:avLst/>
          </a:prstGeom>
        </p:spPr>
        <p:txBody>
          <a:bodyPr vert="horz" lIns="91440" tIns="45720" rIns="91440" bIns="45720" rtlCol="0" anchor="ctr"/>
          <a:lstStyle>
            <a:lvl1pPr algn="r">
              <a:defRPr sz="1051">
                <a:solidFill>
                  <a:schemeClr val="tx1">
                    <a:tint val="75000"/>
                  </a:schemeClr>
                </a:solidFill>
              </a:defRPr>
            </a:lvl1pPr>
          </a:lstStyle>
          <a:p>
            <a:fld id="{48A87A34-81AB-432B-8DAE-1953F412C126}" type="datetimeFigureOut">
              <a:rPr lang="en-US" smtClean="0"/>
              <a:pPr/>
              <a:t>4/28/2023</a:t>
            </a:fld>
            <a:endParaRPr lang="en-US" dirty="0"/>
          </a:p>
        </p:txBody>
      </p:sp>
      <p:sp>
        <p:nvSpPr>
          <p:cNvPr id="5" name="Footer Placeholder 4"/>
          <p:cNvSpPr>
            <a:spLocks noGrp="1"/>
          </p:cNvSpPr>
          <p:nvPr>
            <p:ph type="ftr" sz="quarter" idx="3"/>
          </p:nvPr>
        </p:nvSpPr>
        <p:spPr>
          <a:xfrm>
            <a:off x="1141414" y="5883277"/>
            <a:ext cx="6239308" cy="365125"/>
          </a:xfrm>
          <a:prstGeom prst="rect">
            <a:avLst/>
          </a:prstGeom>
        </p:spPr>
        <p:txBody>
          <a:bodyPr vert="horz" lIns="91440" tIns="45720" rIns="91440" bIns="45720" rtlCol="0" anchor="ctr"/>
          <a:lstStyle>
            <a:lvl1pPr algn="l">
              <a:defRPr sz="1051"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2" y="5883276"/>
            <a:ext cx="771090" cy="365125"/>
          </a:xfrm>
          <a:prstGeom prst="rect">
            <a:avLst/>
          </a:prstGeom>
        </p:spPr>
        <p:txBody>
          <a:bodyPr vert="horz" lIns="91440" tIns="45720" rIns="91440" bIns="45720" rtlCol="0" anchor="ctr"/>
          <a:lstStyle>
            <a:lvl1pPr algn="r">
              <a:defRPr sz="1051">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1092234"/>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22"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p:bodyStyle>
    <p:otherStyle>
      <a:defPPr>
        <a:defRPr lang="en-US"/>
      </a:defPPr>
      <a:lvl1pPr marL="0" algn="l" defTabSz="914422" rtl="0" eaLnBrk="1" latinLnBrk="0" hangingPunct="1">
        <a:defRPr sz="1801" kern="1200">
          <a:solidFill>
            <a:schemeClr val="tx1"/>
          </a:solidFill>
          <a:latin typeface="+mn-lt"/>
          <a:ea typeface="+mn-ea"/>
          <a:cs typeface="+mn-cs"/>
        </a:defRPr>
      </a:lvl1pPr>
      <a:lvl2pPr marL="457211" algn="l" defTabSz="914422" rtl="0" eaLnBrk="1" latinLnBrk="0" hangingPunct="1">
        <a:defRPr sz="1801" kern="1200">
          <a:solidFill>
            <a:schemeClr val="tx1"/>
          </a:solidFill>
          <a:latin typeface="+mn-lt"/>
          <a:ea typeface="+mn-ea"/>
          <a:cs typeface="+mn-cs"/>
        </a:defRPr>
      </a:lvl2pPr>
      <a:lvl3pPr marL="914422" algn="l" defTabSz="914422" rtl="0" eaLnBrk="1" latinLnBrk="0" hangingPunct="1">
        <a:defRPr sz="1801" kern="1200">
          <a:solidFill>
            <a:schemeClr val="tx1"/>
          </a:solidFill>
          <a:latin typeface="+mn-lt"/>
          <a:ea typeface="+mn-ea"/>
          <a:cs typeface="+mn-cs"/>
        </a:defRPr>
      </a:lvl3pPr>
      <a:lvl4pPr marL="1371635" algn="l" defTabSz="914422" rtl="0" eaLnBrk="1" latinLnBrk="0" hangingPunct="1">
        <a:defRPr sz="1801" kern="1200">
          <a:solidFill>
            <a:schemeClr val="tx1"/>
          </a:solidFill>
          <a:latin typeface="+mn-lt"/>
          <a:ea typeface="+mn-ea"/>
          <a:cs typeface="+mn-cs"/>
        </a:defRPr>
      </a:lvl4pPr>
      <a:lvl5pPr marL="1828846" algn="l" defTabSz="914422" rtl="0" eaLnBrk="1" latinLnBrk="0" hangingPunct="1">
        <a:defRPr sz="1801" kern="1200">
          <a:solidFill>
            <a:schemeClr val="tx1"/>
          </a:solidFill>
          <a:latin typeface="+mn-lt"/>
          <a:ea typeface="+mn-ea"/>
          <a:cs typeface="+mn-cs"/>
        </a:defRPr>
      </a:lvl5pPr>
      <a:lvl6pPr marL="2286057" algn="l" defTabSz="914422" rtl="0" eaLnBrk="1" latinLnBrk="0" hangingPunct="1">
        <a:defRPr sz="1801" kern="1200">
          <a:solidFill>
            <a:schemeClr val="tx1"/>
          </a:solidFill>
          <a:latin typeface="+mn-lt"/>
          <a:ea typeface="+mn-ea"/>
          <a:cs typeface="+mn-cs"/>
        </a:defRPr>
      </a:lvl6pPr>
      <a:lvl7pPr marL="2743268" algn="l" defTabSz="914422" rtl="0" eaLnBrk="1" latinLnBrk="0" hangingPunct="1">
        <a:defRPr sz="1801" kern="1200">
          <a:solidFill>
            <a:schemeClr val="tx1"/>
          </a:solidFill>
          <a:latin typeface="+mn-lt"/>
          <a:ea typeface="+mn-ea"/>
          <a:cs typeface="+mn-cs"/>
        </a:defRPr>
      </a:lvl7pPr>
      <a:lvl8pPr marL="3200481" algn="l" defTabSz="914422" rtl="0" eaLnBrk="1" latinLnBrk="0" hangingPunct="1">
        <a:defRPr sz="1801" kern="1200">
          <a:solidFill>
            <a:schemeClr val="tx1"/>
          </a:solidFill>
          <a:latin typeface="+mn-lt"/>
          <a:ea typeface="+mn-ea"/>
          <a:cs typeface="+mn-cs"/>
        </a:defRPr>
      </a:lvl8pPr>
      <a:lvl9pPr marL="3657692" algn="l" defTabSz="914422"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g"/></Relationships>
</file>

<file path=ppt/slides/_rels/slide3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1.jpg"/><Relationship Id="rId4" Type="http://schemas.openxmlformats.org/officeDocument/2006/relationships/image" Target="../media/image6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jpg"/></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4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jpg"/></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5.png"/><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jpg"/></Relationships>
</file>

<file path=ppt/slides/_rels/slide54.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5.jpg"/><Relationship Id="rId5" Type="http://schemas.openxmlformats.org/officeDocument/2006/relationships/image" Target="../media/image84.jpg"/><Relationship Id="rId4" Type="http://schemas.openxmlformats.org/officeDocument/2006/relationships/image" Target="../media/image83.gif"/></Relationships>
</file>

<file path=ppt/slides/_rels/slide55.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8.gif"/><Relationship Id="rId4" Type="http://schemas.openxmlformats.org/officeDocument/2006/relationships/image" Target="../media/image87.gif"/></Relationships>
</file>

<file path=ppt/slides/_rels/slide5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1.jpg"/><Relationship Id="rId4" Type="http://schemas.openxmlformats.org/officeDocument/2006/relationships/image" Target="../media/image90.gif"/></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jp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8.gif"/><Relationship Id="rId3" Type="http://schemas.microsoft.com/office/2007/relationships/media" Target="../media/media3.mp4"/><Relationship Id="rId7" Type="http://schemas.openxmlformats.org/officeDocument/2006/relationships/image" Target="../media/image9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59.xml"/><Relationship Id="rId5" Type="http://schemas.openxmlformats.org/officeDocument/2006/relationships/slideLayout" Target="../slideLayouts/slideLayout2.xml"/><Relationship Id="rId4" Type="http://schemas.openxmlformats.org/officeDocument/2006/relationships/video" Target="../media/media3.mp4"/><Relationship Id="rId9"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1.jp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2.png"/><Relationship Id="rId4"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3.png"/><Relationship Id="rId4"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14.png"/><Relationship Id="rId4"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dirty="0" smtClean="0"/>
              <a:t>Проектиране на програмни интерфейси</a:t>
            </a:r>
            <a:endParaRPr lang="bg-BG" dirty="0"/>
          </a:p>
        </p:txBody>
      </p:sp>
      <p:sp>
        <p:nvSpPr>
          <p:cNvPr id="3" name="Subtitle 2"/>
          <p:cNvSpPr>
            <a:spLocks noGrp="1"/>
          </p:cNvSpPr>
          <p:nvPr>
            <p:ph type="subTitle" idx="1"/>
          </p:nvPr>
        </p:nvSpPr>
        <p:spPr>
          <a:xfrm>
            <a:off x="1876428" y="3602038"/>
            <a:ext cx="8791575" cy="1724874"/>
          </a:xfrm>
        </p:spPr>
        <p:txBody>
          <a:bodyPr>
            <a:normAutofit/>
          </a:bodyPr>
          <a:lstStyle/>
          <a:p>
            <a:r>
              <a:rPr lang="bg-BG" sz="3600" b="1" dirty="0" smtClean="0"/>
              <a:t>Парадигми на взаимодействие</a:t>
            </a:r>
          </a:p>
          <a:p>
            <a:r>
              <a:rPr lang="bg-BG" sz="2400" b="1" dirty="0" smtClean="0"/>
              <a:t>(предоставяне на изход </a:t>
            </a:r>
            <a:r>
              <a:rPr lang="bg-BG" sz="2400" b="1" smtClean="0"/>
              <a:t>(извеждане </a:t>
            </a:r>
            <a:r>
              <a:rPr lang="bg-BG" sz="2400" b="1" dirty="0" smtClean="0"/>
              <a:t>на информация))</a:t>
            </a:r>
            <a:endParaRPr lang="bg-BG" sz="3600" b="1" dirty="0"/>
          </a:p>
        </p:txBody>
      </p:sp>
    </p:spTree>
    <p:extLst>
      <p:ext uri="{BB962C8B-B14F-4D97-AF65-F5344CB8AC3E}">
        <p14:creationId xmlns:p14="http://schemas.microsoft.com/office/powerpoint/2010/main" val="1159717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ru-RU" sz="2800" dirty="0"/>
              <a:t>Дис</a:t>
            </a:r>
            <a:r>
              <a:rPr lang="bg-BG" sz="2800" dirty="0"/>
              <a:t>п</a:t>
            </a:r>
            <a:r>
              <a:rPr lang="ru-RU" sz="2800" dirty="0"/>
              <a:t>леи – Дисплей с течни кристали </a:t>
            </a:r>
            <a:r>
              <a:rPr lang="bg-BG" sz="2800" dirty="0"/>
              <a:t>(</a:t>
            </a:r>
            <a:r>
              <a:rPr lang="en-US" sz="2800"/>
              <a:t>Liquid crystals display – LCD</a:t>
            </a:r>
            <a:r>
              <a:rPr lang="bg-BG" sz="2800"/>
              <a:t>)</a:t>
            </a:r>
            <a:endParaRPr lang="bg-BG" sz="2800" dirty="0"/>
          </a:p>
        </p:txBody>
      </p:sp>
      <p:sp>
        <p:nvSpPr>
          <p:cNvPr id="9" name="Content Placeholder 2"/>
          <p:cNvSpPr txBox="1">
            <a:spLocks/>
          </p:cNvSpPr>
          <p:nvPr/>
        </p:nvSpPr>
        <p:spPr>
          <a:xfrm>
            <a:off x="1141414" y="1690578"/>
            <a:ext cx="9905998" cy="57415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000" dirty="0" smtClean="0">
                <a:effectLst>
                  <a:outerShdw blurRad="38100" dist="38100" dir="2700000" algn="tl">
                    <a:srgbClr val="000000">
                      <a:alpha val="43137"/>
                    </a:srgbClr>
                  </a:outerShdw>
                </a:effectLst>
              </a:rPr>
              <a:t>OLED – Organic Light Emitting Diodes (</a:t>
            </a:r>
            <a:r>
              <a:rPr lang="bg-BG" sz="2000" dirty="0" smtClean="0">
                <a:effectLst>
                  <a:outerShdw blurRad="38100" dist="38100" dir="2700000" algn="tl">
                    <a:srgbClr val="000000">
                      <a:alpha val="43137"/>
                    </a:srgbClr>
                  </a:outerShdw>
                </a:effectLst>
              </a:rPr>
              <a:t>Органични </a:t>
            </a:r>
            <a:r>
              <a:rPr lang="bg-BG" sz="2000" dirty="0" err="1" smtClean="0">
                <a:effectLst>
                  <a:outerShdw blurRad="38100" dist="38100" dir="2700000" algn="tl">
                    <a:srgbClr val="000000">
                      <a:alpha val="43137"/>
                    </a:srgbClr>
                  </a:outerShdw>
                </a:effectLst>
              </a:rPr>
              <a:t>светодиоди</a:t>
            </a:r>
            <a:r>
              <a:rPr lang="bg-BG" sz="2000" dirty="0" smtClean="0">
                <a:effectLst>
                  <a:outerShdw blurRad="38100" dist="38100" dir="2700000" algn="tl">
                    <a:srgbClr val="000000">
                      <a:alpha val="43137"/>
                    </a:srgbClr>
                  </a:outerShdw>
                </a:effectLst>
              </a:rPr>
              <a:t>)</a:t>
            </a:r>
            <a:endParaRPr lang="bg-BG" sz="2000"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167" y="2264736"/>
            <a:ext cx="6209302" cy="4263655"/>
          </a:xfrm>
          <a:prstGeom prst="rect">
            <a:avLst/>
          </a:prstGeom>
        </p:spPr>
      </p:pic>
    </p:spTree>
    <p:extLst>
      <p:ext uri="{BB962C8B-B14F-4D97-AF65-F5344CB8AC3E}">
        <p14:creationId xmlns:p14="http://schemas.microsoft.com/office/powerpoint/2010/main" val="3864586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ru-RU" sz="2800" dirty="0"/>
              <a:t>Дис</a:t>
            </a:r>
            <a:r>
              <a:rPr lang="bg-BG" sz="2800" dirty="0"/>
              <a:t>п</a:t>
            </a:r>
            <a:r>
              <a:rPr lang="ru-RU" sz="2800" dirty="0"/>
              <a:t>леи – Дисплей с течни кристали </a:t>
            </a:r>
            <a:r>
              <a:rPr lang="bg-BG" sz="2800" dirty="0"/>
              <a:t>(</a:t>
            </a:r>
            <a:r>
              <a:rPr lang="en-US" sz="2800"/>
              <a:t>Liquid crystals display – LCD</a:t>
            </a:r>
            <a:r>
              <a:rPr lang="bg-BG" sz="2800"/>
              <a:t>)</a:t>
            </a:r>
            <a:endParaRPr lang="bg-BG" sz="2800" dirty="0"/>
          </a:p>
        </p:txBody>
      </p:sp>
      <p:sp>
        <p:nvSpPr>
          <p:cNvPr id="9" name="Content Placeholder 2"/>
          <p:cNvSpPr txBox="1">
            <a:spLocks/>
          </p:cNvSpPr>
          <p:nvPr/>
        </p:nvSpPr>
        <p:spPr>
          <a:xfrm>
            <a:off x="1141414" y="1690578"/>
            <a:ext cx="9905998" cy="57415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000" dirty="0" smtClean="0">
                <a:effectLst>
                  <a:outerShdw blurRad="38100" dist="38100" dir="2700000" algn="tl">
                    <a:srgbClr val="000000">
                      <a:alpha val="43137"/>
                    </a:srgbClr>
                  </a:outerShdw>
                </a:effectLst>
              </a:rPr>
              <a:t>AMOLED – Active Matrix Organic Light Emitting Diodes (</a:t>
            </a:r>
            <a:r>
              <a:rPr lang="bg-BG" sz="2000" dirty="0" smtClean="0">
                <a:effectLst>
                  <a:outerShdw blurRad="38100" dist="38100" dir="2700000" algn="tl">
                    <a:srgbClr val="000000">
                      <a:alpha val="43137"/>
                    </a:srgbClr>
                  </a:outerShdw>
                </a:effectLst>
              </a:rPr>
              <a:t>Активна </a:t>
            </a:r>
            <a:r>
              <a:rPr lang="en-US" sz="2000" dirty="0" smtClean="0">
                <a:effectLst>
                  <a:outerShdw blurRad="38100" dist="38100" dir="2700000" algn="tl">
                    <a:srgbClr val="000000">
                      <a:alpha val="43137"/>
                    </a:srgbClr>
                  </a:outerShdw>
                </a:effectLst>
              </a:rPr>
              <a:t>OLED </a:t>
            </a:r>
            <a:r>
              <a:rPr lang="bg-BG" sz="2000" dirty="0" smtClean="0">
                <a:effectLst>
                  <a:outerShdw blurRad="38100" dist="38100" dir="2700000" algn="tl">
                    <a:srgbClr val="000000">
                      <a:alpha val="43137"/>
                    </a:srgbClr>
                  </a:outerShdw>
                </a:effectLst>
              </a:rPr>
              <a:t>матрица)</a:t>
            </a:r>
            <a:endParaRPr lang="bg-BG" sz="2000" dirty="0">
              <a:effectLst>
                <a:outerShdw blurRad="38100" dist="38100" dir="2700000" algn="tl">
                  <a:srgbClr val="000000">
                    <a:alpha val="43137"/>
                  </a:srgbClr>
                </a:outerShdw>
              </a:effectLs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2258" b="12011"/>
          <a:stretch/>
        </p:blipFill>
        <p:spPr>
          <a:xfrm>
            <a:off x="6465246" y="2264736"/>
            <a:ext cx="4749894" cy="2052083"/>
          </a:xfrm>
          <a:prstGeom prst="rect">
            <a:avLst/>
          </a:prstGeom>
        </p:spPr>
      </p:pic>
      <p:pic>
        <p:nvPicPr>
          <p:cNvPr id="6" name="Picture 5"/>
          <p:cNvPicPr>
            <a:picLocks noChangeAspect="1"/>
          </p:cNvPicPr>
          <p:nvPr/>
        </p:nvPicPr>
        <p:blipFill>
          <a:blip r:embed="rId4"/>
          <a:stretch>
            <a:fillRect/>
          </a:stretch>
        </p:blipFill>
        <p:spPr>
          <a:xfrm>
            <a:off x="6455791" y="4474031"/>
            <a:ext cx="5297206" cy="2192583"/>
          </a:xfrm>
          <a:prstGeom prst="rect">
            <a:avLst/>
          </a:prstGeom>
        </p:spPr>
      </p:pic>
      <p:pic>
        <p:nvPicPr>
          <p:cNvPr id="7" name="Picture 6"/>
          <p:cNvPicPr>
            <a:picLocks noChangeAspect="1"/>
          </p:cNvPicPr>
          <p:nvPr/>
        </p:nvPicPr>
        <p:blipFill>
          <a:blip r:embed="rId5"/>
          <a:stretch>
            <a:fillRect/>
          </a:stretch>
        </p:blipFill>
        <p:spPr>
          <a:xfrm>
            <a:off x="1025957" y="2264736"/>
            <a:ext cx="5068455" cy="4179252"/>
          </a:xfrm>
          <a:prstGeom prst="rect">
            <a:avLst/>
          </a:prstGeom>
        </p:spPr>
      </p:pic>
    </p:spTree>
    <p:extLst>
      <p:ext uri="{BB962C8B-B14F-4D97-AF65-F5344CB8AC3E}">
        <p14:creationId xmlns:p14="http://schemas.microsoft.com/office/powerpoint/2010/main" val="9260109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ru-RU" sz="2800" dirty="0" smtClean="0"/>
              <a:t>Дис</a:t>
            </a:r>
            <a:r>
              <a:rPr lang="bg-BG" sz="2800" dirty="0"/>
              <a:t>п</a:t>
            </a:r>
            <a:r>
              <a:rPr lang="ru-RU" sz="2800" dirty="0" smtClean="0"/>
              <a:t>леи – Светодиодни дисплеи </a:t>
            </a:r>
            <a:r>
              <a:rPr lang="bg-BG" sz="2800" dirty="0" smtClean="0"/>
              <a:t>(</a:t>
            </a:r>
            <a:r>
              <a:rPr lang="en-US" sz="2800" dirty="0" smtClean="0"/>
              <a:t>Light Emitting Diode (LED) Display</a:t>
            </a:r>
            <a:r>
              <a:rPr lang="bg-BG" sz="2800" dirty="0" smtClean="0"/>
              <a:t>)</a:t>
            </a:r>
            <a:endParaRPr lang="bg-BG" sz="2800" dirty="0"/>
          </a:p>
        </p:txBody>
      </p:sp>
      <p:sp>
        <p:nvSpPr>
          <p:cNvPr id="9" name="Content Placeholder 2"/>
          <p:cNvSpPr txBox="1">
            <a:spLocks/>
          </p:cNvSpPr>
          <p:nvPr/>
        </p:nvSpPr>
        <p:spPr>
          <a:xfrm>
            <a:off x="4246724" y="5943600"/>
            <a:ext cx="3632002" cy="858664"/>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r">
              <a:lnSpc>
                <a:spcPct val="114000"/>
              </a:lnSpc>
              <a:spcBef>
                <a:spcPts val="0"/>
              </a:spcBef>
              <a:buNone/>
            </a:pPr>
            <a:r>
              <a:rPr lang="en-US" sz="2000" dirty="0" smtClean="0">
                <a:effectLst>
                  <a:outerShdw blurRad="38100" dist="38100" dir="2700000" algn="tl">
                    <a:srgbClr val="000000">
                      <a:alpha val="43137"/>
                    </a:srgbClr>
                  </a:outerShdw>
                </a:effectLst>
              </a:rPr>
              <a:t>LED </a:t>
            </a:r>
            <a:r>
              <a:rPr lang="bg-BG" sz="2000" dirty="0" err="1" smtClean="0">
                <a:effectLst>
                  <a:outerShdw blurRad="38100" dist="38100" dir="2700000" algn="tl">
                    <a:srgbClr val="000000">
                      <a:alpha val="43137"/>
                    </a:srgbClr>
                  </a:outerShdw>
                </a:effectLst>
              </a:rPr>
              <a:t>диплей</a:t>
            </a:r>
            <a:r>
              <a:rPr lang="bg-BG" sz="2000" dirty="0" smtClean="0">
                <a:effectLst>
                  <a:outerShdw blurRad="38100" dist="38100" dir="2700000" algn="tl">
                    <a:srgbClr val="000000">
                      <a:alpha val="43137"/>
                    </a:srgbClr>
                  </a:outerShdw>
                </a:effectLst>
              </a:rPr>
              <a:t> на улица </a:t>
            </a:r>
            <a:r>
              <a:rPr lang="en-US" sz="2000" dirty="0" smtClean="0">
                <a:effectLst>
                  <a:outerShdw blurRad="38100" dist="38100" dir="2700000" algn="tl">
                    <a:srgbClr val="000000">
                      <a:alpha val="43137"/>
                    </a:srgbClr>
                  </a:outerShdw>
                </a:effectLst>
              </a:rPr>
              <a:t>Freemont, Las Vegas  </a:t>
            </a:r>
            <a:endParaRPr lang="bg-BG" sz="2000"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793" y="1799251"/>
            <a:ext cx="3676207" cy="490160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06" y="3655133"/>
            <a:ext cx="3045727" cy="30457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8791" y="1799251"/>
            <a:ext cx="3899800" cy="3899800"/>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t="23101" b="23101"/>
          <a:stretch/>
        </p:blipFill>
        <p:spPr>
          <a:xfrm>
            <a:off x="367008" y="1799251"/>
            <a:ext cx="4353848" cy="1756728"/>
          </a:xfrm>
          <a:prstGeom prst="rect">
            <a:avLst/>
          </a:prstGeom>
        </p:spPr>
      </p:pic>
      <p:sp>
        <p:nvSpPr>
          <p:cNvPr id="12" name="Content Placeholder 2"/>
          <p:cNvSpPr txBox="1">
            <a:spLocks/>
          </p:cNvSpPr>
          <p:nvPr/>
        </p:nvSpPr>
        <p:spPr>
          <a:xfrm>
            <a:off x="7878726" y="6040690"/>
            <a:ext cx="527294" cy="6991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r">
              <a:lnSpc>
                <a:spcPct val="114000"/>
              </a:lnSpc>
              <a:spcBef>
                <a:spcPts val="0"/>
              </a:spcBef>
              <a:buNone/>
            </a:pPr>
            <a:r>
              <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2800" b="1" dirty="0" smtClean="0">
                <a:effectLst>
                  <a:outerShdw blurRad="38100" dist="38100" dir="2700000" algn="tl">
                    <a:srgbClr val="000000">
                      <a:alpha val="43137"/>
                    </a:srgbClr>
                  </a:outerShdw>
                </a:effectLst>
              </a:rPr>
              <a:t> </a:t>
            </a:r>
            <a:endParaRPr lang="bg-BG"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685049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ru-RU" sz="2800" dirty="0" smtClean="0"/>
              <a:t>Дис</a:t>
            </a:r>
            <a:r>
              <a:rPr lang="bg-BG" sz="2800" dirty="0"/>
              <a:t>п</a:t>
            </a:r>
            <a:r>
              <a:rPr lang="ru-RU" sz="2800" dirty="0" smtClean="0"/>
              <a:t>леи – </a:t>
            </a:r>
            <a:r>
              <a:rPr lang="bg-BG" sz="2800" dirty="0" smtClean="0"/>
              <a:t>разработки</a:t>
            </a:r>
            <a:endParaRPr lang="bg-BG" sz="2800" dirty="0"/>
          </a:p>
        </p:txBody>
      </p:sp>
      <p:sp>
        <p:nvSpPr>
          <p:cNvPr id="9" name="Content Placeholder 2"/>
          <p:cNvSpPr txBox="1">
            <a:spLocks/>
          </p:cNvSpPr>
          <p:nvPr/>
        </p:nvSpPr>
        <p:spPr>
          <a:xfrm>
            <a:off x="1938855" y="5767360"/>
            <a:ext cx="4313090" cy="68030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2000" dirty="0" smtClean="0">
                <a:effectLst>
                  <a:outerShdw blurRad="38100" dist="38100" dir="2700000" algn="tl">
                    <a:srgbClr val="000000">
                      <a:alpha val="43137"/>
                    </a:srgbClr>
                  </a:outerShdw>
                </a:effectLst>
              </a:rPr>
              <a:t> </a:t>
            </a:r>
            <a:r>
              <a:rPr lang="en-US" sz="2000" dirty="0" err="1" smtClean="0">
                <a:effectLst>
                  <a:outerShdw blurRad="38100" dist="38100" dir="2700000" algn="tl">
                    <a:srgbClr val="000000">
                      <a:alpha val="43137"/>
                    </a:srgbClr>
                  </a:outerShdw>
                </a:effectLst>
              </a:rPr>
              <a:t>Tracs</a:t>
            </a:r>
            <a:r>
              <a:rPr lang="en-US" sz="2000" dirty="0" smtClean="0">
                <a:effectLst>
                  <a:outerShdw blurRad="38100" dist="38100" dir="2700000" algn="tl">
                    <a:srgbClr val="000000">
                      <a:alpha val="43137"/>
                    </a:srgbClr>
                  </a:outerShdw>
                </a:effectLst>
              </a:rPr>
              <a:t> – </a:t>
            </a:r>
            <a:r>
              <a:rPr lang="ru-RU" sz="2000" dirty="0" smtClean="0">
                <a:effectLst>
                  <a:outerShdw blurRad="38100" dist="38100" dir="2700000" algn="tl">
                    <a:srgbClr val="000000">
                      <a:alpha val="43137"/>
                    </a:srgbClr>
                  </a:outerShdw>
                </a:effectLst>
              </a:rPr>
              <a:t>контрол </a:t>
            </a:r>
            <a:r>
              <a:rPr lang="ru-RU" sz="2000" dirty="0">
                <a:effectLst>
                  <a:outerShdw blurRad="38100" dist="38100" dir="2700000" algn="tl">
                    <a:srgbClr val="000000">
                      <a:alpha val="43137"/>
                    </a:srgbClr>
                  </a:outerShdw>
                </a:effectLst>
              </a:rPr>
              <a:t>на прозрачността за прозрачни </a:t>
            </a:r>
            <a:r>
              <a:rPr lang="ru-RU" sz="2000" dirty="0" smtClean="0">
                <a:effectLst>
                  <a:outerShdw blurRad="38100" dist="38100" dir="2700000" algn="tl">
                    <a:srgbClr val="000000">
                      <a:alpha val="43137"/>
                    </a:srgbClr>
                  </a:outerShdw>
                </a:effectLst>
              </a:rPr>
              <a:t>дисплеи</a:t>
            </a:r>
            <a:r>
              <a:rPr lang="en-US" sz="2000" dirty="0" smtClean="0">
                <a:effectLst>
                  <a:outerShdw blurRad="38100" dist="38100" dir="2700000" algn="tl">
                    <a:srgbClr val="000000">
                      <a:alpha val="43137"/>
                    </a:srgbClr>
                  </a:outerShdw>
                </a:effectLst>
              </a:rPr>
              <a:t> </a:t>
            </a:r>
            <a:endParaRPr lang="bg-BG" sz="2000"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2" y="2080957"/>
            <a:ext cx="5907975" cy="33725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0120" y="1334509"/>
            <a:ext cx="4525843" cy="4865408"/>
          </a:xfrm>
          <a:prstGeom prst="rect">
            <a:avLst/>
          </a:prstGeom>
        </p:spPr>
      </p:pic>
    </p:spTree>
    <p:extLst>
      <p:ext uri="{BB962C8B-B14F-4D97-AF65-F5344CB8AC3E}">
        <p14:creationId xmlns:p14="http://schemas.microsoft.com/office/powerpoint/2010/main" val="26165081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ru-RU" sz="2800" dirty="0" smtClean="0"/>
              <a:t>Дис</a:t>
            </a:r>
            <a:r>
              <a:rPr lang="bg-BG" sz="2800" dirty="0"/>
              <a:t>п</a:t>
            </a:r>
            <a:r>
              <a:rPr lang="ru-RU" sz="2800" dirty="0" smtClean="0"/>
              <a:t>леи – </a:t>
            </a:r>
            <a:r>
              <a:rPr lang="bg-BG" sz="2800" dirty="0" smtClean="0"/>
              <a:t>разработки</a:t>
            </a:r>
            <a:endParaRPr lang="bg-BG"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760" y="3768871"/>
            <a:ext cx="4018429" cy="300406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598" y="1108024"/>
            <a:ext cx="2690036" cy="2512316"/>
          </a:xfrm>
          <a:prstGeom prst="rect">
            <a:avLst/>
          </a:prstGeom>
        </p:spPr>
      </p:pic>
      <p:pic>
        <p:nvPicPr>
          <p:cNvPr id="11" name="Picture 10"/>
          <p:cNvPicPr>
            <a:picLocks noChangeAspect="1"/>
          </p:cNvPicPr>
          <p:nvPr/>
        </p:nvPicPr>
        <p:blipFill>
          <a:blip r:embed="rId5"/>
          <a:stretch>
            <a:fillRect/>
          </a:stretch>
        </p:blipFill>
        <p:spPr>
          <a:xfrm>
            <a:off x="699970" y="1907033"/>
            <a:ext cx="4632164" cy="4632164"/>
          </a:xfrm>
          <a:prstGeom prst="rect">
            <a:avLst/>
          </a:prstGeom>
        </p:spPr>
      </p:pic>
      <p:pic>
        <p:nvPicPr>
          <p:cNvPr id="12" name="Picture 11"/>
          <p:cNvPicPr>
            <a:picLocks noChangeAspect="1"/>
          </p:cNvPicPr>
          <p:nvPr/>
        </p:nvPicPr>
        <p:blipFill>
          <a:blip r:embed="rId6"/>
          <a:stretch>
            <a:fillRect/>
          </a:stretch>
        </p:blipFill>
        <p:spPr>
          <a:xfrm>
            <a:off x="4892626" y="1341616"/>
            <a:ext cx="2924383" cy="2924383"/>
          </a:xfrm>
          <a:prstGeom prst="rect">
            <a:avLst/>
          </a:prstGeom>
        </p:spPr>
      </p:pic>
    </p:spTree>
    <p:extLst>
      <p:ext uri="{BB962C8B-B14F-4D97-AF65-F5344CB8AC3E}">
        <p14:creationId xmlns:p14="http://schemas.microsoft.com/office/powerpoint/2010/main" val="329379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Графики</a:t>
            </a:r>
            <a:endParaRPr lang="bg-BG" sz="2800" dirty="0"/>
          </a:p>
        </p:txBody>
      </p:sp>
      <p:sp>
        <p:nvSpPr>
          <p:cNvPr id="8" name="Content Placeholder 2"/>
          <p:cNvSpPr txBox="1">
            <a:spLocks/>
          </p:cNvSpPr>
          <p:nvPr/>
        </p:nvSpPr>
        <p:spPr>
          <a:xfrm>
            <a:off x="1938855" y="2671009"/>
            <a:ext cx="8831926" cy="168833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3200" dirty="0" smtClean="0"/>
              <a:t>Графики - </a:t>
            </a:r>
            <a:r>
              <a:rPr lang="ru-RU" sz="3200" dirty="0" smtClean="0"/>
              <a:t>използването </a:t>
            </a:r>
            <a:r>
              <a:rPr lang="ru-RU" sz="3200" dirty="0"/>
              <a:t>на компютърен хардуер за създаване на статични, динамични и интерактивни дву- и триизмерни изображения.</a:t>
            </a:r>
            <a:endParaRPr lang="bg-BG" sz="3200" dirty="0"/>
          </a:p>
        </p:txBody>
      </p:sp>
    </p:spTree>
    <p:extLst>
      <p:ext uri="{BB962C8B-B14F-4D97-AF65-F5344CB8AC3E}">
        <p14:creationId xmlns:p14="http://schemas.microsoft.com/office/powerpoint/2010/main" val="42496519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Графики</a:t>
            </a:r>
            <a:endParaRPr lang="bg-BG"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405" y="1807532"/>
            <a:ext cx="5223039" cy="4433780"/>
          </a:xfrm>
          <a:prstGeom prst="rect">
            <a:avLst/>
          </a:prstGeom>
        </p:spPr>
      </p:pic>
      <p:grpSp>
        <p:nvGrpSpPr>
          <p:cNvPr id="9" name="Group 8"/>
          <p:cNvGrpSpPr/>
          <p:nvPr/>
        </p:nvGrpSpPr>
        <p:grpSpPr>
          <a:xfrm>
            <a:off x="6640948" y="2179675"/>
            <a:ext cx="4715767" cy="3274827"/>
            <a:chOff x="6885497" y="1935126"/>
            <a:chExt cx="4715767" cy="3274827"/>
          </a:xfrm>
        </p:grpSpPr>
        <p:sp>
          <p:nvSpPr>
            <p:cNvPr id="7" name="Rectangle 6"/>
            <p:cNvSpPr/>
            <p:nvPr/>
          </p:nvSpPr>
          <p:spPr>
            <a:xfrm>
              <a:off x="6885498" y="1935126"/>
              <a:ext cx="4682726" cy="32748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6" name="Picture 5"/>
            <p:cNvPicPr>
              <a:picLocks noChangeAspect="1"/>
            </p:cNvPicPr>
            <p:nvPr/>
          </p:nvPicPr>
          <p:blipFill>
            <a:blip r:embed="rId4"/>
            <a:stretch>
              <a:fillRect/>
            </a:stretch>
          </p:blipFill>
          <p:spPr>
            <a:xfrm>
              <a:off x="6885497" y="1945758"/>
              <a:ext cx="4715767" cy="3264195"/>
            </a:xfrm>
            <a:prstGeom prst="rect">
              <a:avLst/>
            </a:prstGeom>
          </p:spPr>
        </p:pic>
      </p:grpSp>
    </p:spTree>
    <p:extLst>
      <p:ext uri="{BB962C8B-B14F-4D97-AF65-F5344CB8AC3E}">
        <p14:creationId xmlns:p14="http://schemas.microsoft.com/office/powerpoint/2010/main" val="32681250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Графики – композиране (</a:t>
            </a:r>
            <a:r>
              <a:rPr lang="en-US" sz="2800" dirty="0" smtClean="0"/>
              <a:t>compositing</a:t>
            </a:r>
            <a:r>
              <a:rPr lang="bg-BG" sz="2800" dirty="0" smtClean="0"/>
              <a:t>)</a:t>
            </a:r>
            <a:endParaRPr lang="bg-BG" sz="2800" dirty="0"/>
          </a:p>
        </p:txBody>
      </p:sp>
      <p:sp>
        <p:nvSpPr>
          <p:cNvPr id="8" name="Content Placeholder 2"/>
          <p:cNvSpPr txBox="1">
            <a:spLocks/>
          </p:cNvSpPr>
          <p:nvPr/>
        </p:nvSpPr>
        <p:spPr>
          <a:xfrm>
            <a:off x="1141413" y="1682183"/>
            <a:ext cx="10426810" cy="80807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000" dirty="0"/>
              <a:t>К</a:t>
            </a:r>
            <a:r>
              <a:rPr lang="bg-BG" sz="2000" dirty="0" smtClean="0"/>
              <a:t>омпозиране - </a:t>
            </a:r>
            <a:r>
              <a:rPr lang="ru-RU" sz="2000" dirty="0" smtClean="0"/>
              <a:t>наслояване </a:t>
            </a:r>
            <a:r>
              <a:rPr lang="ru-RU" sz="2000" dirty="0"/>
              <a:t>на визуални изображения и филтри, отгоре надолу, за изграждане на сцени от отделни слоеве графики.</a:t>
            </a:r>
            <a:endParaRPr lang="bg-BG" sz="2000" dirty="0"/>
          </a:p>
        </p:txBody>
      </p:sp>
      <p:sp>
        <p:nvSpPr>
          <p:cNvPr id="10" name="Content Placeholder 2"/>
          <p:cNvSpPr txBox="1">
            <a:spLocks/>
          </p:cNvSpPr>
          <p:nvPr/>
        </p:nvSpPr>
        <p:spPr>
          <a:xfrm>
            <a:off x="1141412" y="2564689"/>
            <a:ext cx="10628829" cy="429331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ru-RU" sz="1800" dirty="0" smtClean="0"/>
              <a:t>Операционните </a:t>
            </a:r>
            <a:r>
              <a:rPr lang="ru-RU" sz="1800" dirty="0"/>
              <a:t>системи </a:t>
            </a:r>
            <a:r>
              <a:rPr lang="ru-RU" sz="1800" dirty="0" smtClean="0"/>
              <a:t>отговарят </a:t>
            </a:r>
            <a:r>
              <a:rPr lang="ru-RU" sz="1800" dirty="0"/>
              <a:t>за </a:t>
            </a:r>
            <a:r>
              <a:rPr lang="ru-RU" sz="1800" dirty="0" smtClean="0"/>
              <a:t>процеса </a:t>
            </a:r>
            <a:r>
              <a:rPr lang="ru-RU" sz="1800" dirty="0"/>
              <a:t>на композиране на интерфейса. Те започват с празно платно </a:t>
            </a:r>
            <a:r>
              <a:rPr lang="ru-RU" sz="1800" dirty="0" smtClean="0"/>
              <a:t>(</a:t>
            </a:r>
            <a:r>
              <a:rPr lang="en-US" sz="1800" dirty="0" smtClean="0"/>
              <a:t>canvas) </a:t>
            </a:r>
            <a:r>
              <a:rPr lang="ru-RU" sz="1800" dirty="0" smtClean="0"/>
              <a:t>и </a:t>
            </a:r>
            <a:r>
              <a:rPr lang="ru-RU" sz="1800" dirty="0"/>
              <a:t>след това, отзад напред, изобразяват всичко по рекурсивен обектно-ориентиран начин:</a:t>
            </a:r>
          </a:p>
          <a:p>
            <a:pPr>
              <a:lnSpc>
                <a:spcPct val="114000"/>
              </a:lnSpc>
              <a:spcBef>
                <a:spcPts val="0"/>
              </a:spcBef>
            </a:pPr>
            <a:r>
              <a:rPr lang="ru-RU" sz="1800" dirty="0"/>
              <a:t>Операционната система първо изобразява фона, като тапет на работния плот.</a:t>
            </a:r>
          </a:p>
          <a:p>
            <a:pPr>
              <a:lnSpc>
                <a:spcPct val="114000"/>
              </a:lnSpc>
              <a:spcBef>
                <a:spcPts val="0"/>
              </a:spcBef>
            </a:pPr>
            <a:r>
              <a:rPr lang="ru-RU" sz="1800" dirty="0"/>
              <a:t>След това операционната система преминава през видими прозорци, като иска всеки прозорец да изобрази съдържанието си.</a:t>
            </a:r>
          </a:p>
          <a:p>
            <a:pPr>
              <a:lnSpc>
                <a:spcPct val="114000"/>
              </a:lnSpc>
              <a:spcBef>
                <a:spcPts val="0"/>
              </a:spcBef>
            </a:pPr>
            <a:r>
              <a:rPr lang="ru-RU" sz="1800" dirty="0"/>
              <a:t>Всеки прозорец рекурсивно преминава през йерархията на елемента на потребителския интерфейс, като всеки елемент е отговорен за композирането на неговия визуален облик.</a:t>
            </a:r>
          </a:p>
          <a:p>
            <a:pPr>
              <a:lnSpc>
                <a:spcPct val="114000"/>
              </a:lnSpc>
              <a:spcBef>
                <a:spcPts val="0"/>
              </a:spcBef>
            </a:pPr>
            <a:r>
              <a:rPr lang="ru-RU" sz="1800" dirty="0"/>
              <a:t>След като прозорците бъдат изобразени, операционната система съставя свои собствени контроли на интерфейса за цялата система, като ленти на задачите, интерфейси за превключване на приложения.</a:t>
            </a:r>
          </a:p>
          <a:p>
            <a:pPr>
              <a:lnSpc>
                <a:spcPct val="114000"/>
              </a:lnSpc>
              <a:spcBef>
                <a:spcPts val="0"/>
              </a:spcBef>
            </a:pPr>
            <a:r>
              <a:rPr lang="ru-RU" sz="1800" dirty="0"/>
              <a:t>И накрая, операционната система изобразява курсора на мишката последен, така че винаги да е видим.</a:t>
            </a:r>
          </a:p>
          <a:p>
            <a:pPr>
              <a:lnSpc>
                <a:spcPct val="114000"/>
              </a:lnSpc>
              <a:spcBef>
                <a:spcPts val="0"/>
              </a:spcBef>
            </a:pPr>
            <a:r>
              <a:rPr lang="ru-RU" sz="1800" dirty="0"/>
              <a:t>След като всичко приключи с изобразяването, цялата сцена се </a:t>
            </a:r>
            <a:r>
              <a:rPr lang="bg-BG" sz="1800" dirty="0" smtClean="0"/>
              <a:t>показва </a:t>
            </a:r>
            <a:r>
              <a:rPr lang="ru-RU" sz="1800" dirty="0" smtClean="0"/>
              <a:t>наведнъж </a:t>
            </a:r>
            <a:r>
              <a:rPr lang="ru-RU" sz="1800" dirty="0"/>
              <a:t>на дисплея, така че лицето, което гледа на дисплея, да не види сцената частично изобразена.</a:t>
            </a:r>
            <a:endParaRPr lang="bg-BG" sz="1800" dirty="0"/>
          </a:p>
        </p:txBody>
      </p:sp>
    </p:spTree>
    <p:extLst>
      <p:ext uri="{BB962C8B-B14F-4D97-AF65-F5344CB8AC3E}">
        <p14:creationId xmlns:p14="http://schemas.microsoft.com/office/powerpoint/2010/main" val="871625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Графики – компютърна графика</a:t>
            </a:r>
            <a:endParaRPr lang="bg-BG" sz="2800" dirty="0"/>
          </a:p>
        </p:txBody>
      </p:sp>
      <p:sp>
        <p:nvSpPr>
          <p:cNvPr id="8" name="Content Placeholder 2"/>
          <p:cNvSpPr txBox="1">
            <a:spLocks/>
          </p:cNvSpPr>
          <p:nvPr/>
        </p:nvSpPr>
        <p:spPr>
          <a:xfrm>
            <a:off x="1779458" y="2392322"/>
            <a:ext cx="8629908" cy="2794124"/>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ru-RU" dirty="0"/>
              <a:t>Има много техники от компютърната графика, които гарантират високо ниво на графична </a:t>
            </a:r>
            <a:r>
              <a:rPr lang="ru-RU" dirty="0" smtClean="0"/>
              <a:t>прецизност:</a:t>
            </a:r>
          </a:p>
          <a:p>
            <a:pPr marL="540000">
              <a:lnSpc>
                <a:spcPct val="114000"/>
              </a:lnSpc>
              <a:spcBef>
                <a:spcPts val="0"/>
              </a:spcBef>
            </a:pPr>
            <a:r>
              <a:rPr lang="ru-RU" dirty="0" smtClean="0"/>
              <a:t>Прозрачност</a:t>
            </a:r>
          </a:p>
          <a:p>
            <a:pPr marL="540000">
              <a:lnSpc>
                <a:spcPct val="114000"/>
              </a:lnSpc>
              <a:spcBef>
                <a:spcPts val="0"/>
              </a:spcBef>
            </a:pPr>
            <a:r>
              <a:rPr lang="ru-RU" dirty="0" smtClean="0"/>
              <a:t>Изглаждане (Anti-aliasing)</a:t>
            </a:r>
          </a:p>
          <a:p>
            <a:pPr marL="540000">
              <a:lnSpc>
                <a:spcPct val="114000"/>
              </a:lnSpc>
              <a:spcBef>
                <a:spcPts val="0"/>
              </a:spcBef>
            </a:pPr>
            <a:r>
              <a:rPr lang="ru-RU" dirty="0" smtClean="0"/>
              <a:t>Подпикселното</a:t>
            </a:r>
            <a:r>
              <a:rPr lang="en-US" dirty="0" smtClean="0"/>
              <a:t> </a:t>
            </a:r>
            <a:r>
              <a:rPr lang="bg-BG" dirty="0" smtClean="0"/>
              <a:t>изобразяване</a:t>
            </a:r>
            <a:br>
              <a:rPr lang="bg-BG" dirty="0" smtClean="0"/>
            </a:br>
            <a:r>
              <a:rPr lang="ru-RU" dirty="0" smtClean="0"/>
              <a:t> (</a:t>
            </a:r>
            <a:r>
              <a:rPr lang="en-US" dirty="0" smtClean="0"/>
              <a:t>sub-pixel rendering)</a:t>
            </a:r>
            <a:endParaRPr lang="ru-RU" dirty="0" smtClean="0"/>
          </a:p>
          <a:p>
            <a:pPr marL="540000">
              <a:lnSpc>
                <a:spcPct val="114000"/>
              </a:lnSpc>
              <a:spcBef>
                <a:spcPts val="0"/>
              </a:spcBef>
            </a:pPr>
            <a:r>
              <a:rPr lang="ru-RU" dirty="0" smtClean="0"/>
              <a:t>Двойното буфериране</a:t>
            </a:r>
            <a:r>
              <a:rPr lang="en-US" dirty="0" smtClean="0"/>
              <a:t>.</a:t>
            </a:r>
            <a:endParaRPr lang="ru-RU" dirty="0" smtClean="0"/>
          </a:p>
        </p:txBody>
      </p:sp>
    </p:spTree>
    <p:extLst>
      <p:ext uri="{BB962C8B-B14F-4D97-AF65-F5344CB8AC3E}">
        <p14:creationId xmlns:p14="http://schemas.microsoft.com/office/powerpoint/2010/main" val="4010844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Графики – компютърна графика</a:t>
            </a:r>
            <a:endParaRPr lang="bg-BG" sz="2800" dirty="0"/>
          </a:p>
        </p:txBody>
      </p:sp>
      <p:pic>
        <p:nvPicPr>
          <p:cNvPr id="4" name="Picture 3"/>
          <p:cNvPicPr>
            <a:picLocks noChangeAspect="1"/>
          </p:cNvPicPr>
          <p:nvPr/>
        </p:nvPicPr>
        <p:blipFill>
          <a:blip r:embed="rId3"/>
          <a:stretch>
            <a:fillRect/>
          </a:stretch>
        </p:blipFill>
        <p:spPr>
          <a:xfrm>
            <a:off x="4830938" y="2058683"/>
            <a:ext cx="2526947" cy="36135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337" y="2962477"/>
            <a:ext cx="3747295" cy="1222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9124" y="1359232"/>
            <a:ext cx="4089219" cy="3426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ontent Placeholder 2"/>
          <p:cNvSpPr txBox="1">
            <a:spLocks/>
          </p:cNvSpPr>
          <p:nvPr/>
        </p:nvSpPr>
        <p:spPr>
          <a:xfrm>
            <a:off x="7549117" y="5110973"/>
            <a:ext cx="4306186" cy="1374891"/>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sz="1800" dirty="0" err="1" smtClean="0"/>
              <a:t>Подпикселно</a:t>
            </a:r>
            <a:r>
              <a:rPr lang="bg-BG" sz="1800" dirty="0" smtClean="0"/>
              <a:t> изобразяване: </a:t>
            </a:r>
            <a:r>
              <a:rPr lang="ru-RU" sz="1800" dirty="0" smtClean="0"/>
              <a:t>От </a:t>
            </a:r>
            <a:r>
              <a:rPr lang="ru-RU" sz="1800" dirty="0"/>
              <a:t>ляво на дясно: без </a:t>
            </a:r>
            <a:r>
              <a:rPr lang="ru-RU" sz="1800" dirty="0" smtClean="0"/>
              <a:t>излаживане</a:t>
            </a:r>
            <a:r>
              <a:rPr lang="ru-RU" sz="1800" dirty="0"/>
              <a:t>, </a:t>
            </a:r>
            <a:r>
              <a:rPr lang="ru-RU" sz="1800" dirty="0" smtClean="0"/>
              <a:t>подпикселно изобразяване</a:t>
            </a:r>
            <a:r>
              <a:rPr lang="ru-RU" sz="1800" dirty="0"/>
              <a:t>, </a:t>
            </a:r>
            <a:r>
              <a:rPr lang="ru-RU" sz="1800" dirty="0" smtClean="0"/>
              <a:t>изглаждане, подпикселно изобразяване </a:t>
            </a:r>
            <a:r>
              <a:rPr lang="ru-RU" sz="1800" dirty="0"/>
              <a:t>с </a:t>
            </a:r>
            <a:r>
              <a:rPr lang="ru-RU" sz="1800" dirty="0" smtClean="0"/>
              <a:t>изглаждане. </a:t>
            </a:r>
          </a:p>
        </p:txBody>
      </p:sp>
      <p:sp>
        <p:nvSpPr>
          <p:cNvPr id="10" name="Content Placeholder 2"/>
          <p:cNvSpPr txBox="1">
            <a:spLocks/>
          </p:cNvSpPr>
          <p:nvPr/>
        </p:nvSpPr>
        <p:spPr>
          <a:xfrm>
            <a:off x="1169347" y="4435891"/>
            <a:ext cx="3081492" cy="60169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sz="1800" dirty="0" smtClean="0"/>
              <a:t>Прозрачност (</a:t>
            </a:r>
            <a:r>
              <a:rPr lang="en-US" sz="1800" dirty="0" smtClean="0"/>
              <a:t>Transparency) </a:t>
            </a:r>
            <a:endParaRPr lang="ru-RU" sz="1800" dirty="0" smtClean="0"/>
          </a:p>
        </p:txBody>
      </p:sp>
      <p:sp>
        <p:nvSpPr>
          <p:cNvPr id="11" name="Content Placeholder 2"/>
          <p:cNvSpPr txBox="1">
            <a:spLocks/>
          </p:cNvSpPr>
          <p:nvPr/>
        </p:nvSpPr>
        <p:spPr>
          <a:xfrm>
            <a:off x="4567632" y="5997856"/>
            <a:ext cx="3081492" cy="60169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sz="1800" dirty="0" smtClean="0"/>
              <a:t>Изглаждане (</a:t>
            </a:r>
            <a:r>
              <a:rPr lang="en-US" sz="1800" dirty="0" smtClean="0"/>
              <a:t>Anti-aliasing)</a:t>
            </a:r>
            <a:endParaRPr lang="ru-RU" sz="1800" dirty="0" smtClean="0"/>
          </a:p>
        </p:txBody>
      </p:sp>
    </p:spTree>
    <p:extLst>
      <p:ext uri="{BB962C8B-B14F-4D97-AF65-F5344CB8AC3E}">
        <p14:creationId xmlns:p14="http://schemas.microsoft.com/office/powerpoint/2010/main" val="1541228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6962"/>
            <a:ext cx="9905998" cy="753083"/>
          </a:xfrm>
        </p:spPr>
        <p:txBody>
          <a:bodyPr/>
          <a:lstStyle/>
          <a:p>
            <a:r>
              <a:rPr lang="en-US" dirty="0" smtClean="0"/>
              <a:t>2D</a:t>
            </a:r>
            <a:r>
              <a:rPr lang="bg-BG" dirty="0" smtClean="0"/>
              <a:t> Визуален изход (</a:t>
            </a:r>
            <a:r>
              <a:rPr lang="en-US" dirty="0"/>
              <a:t>2D Visual Output)</a:t>
            </a:r>
            <a:endParaRPr lang="bg-BG"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078" y="1671552"/>
            <a:ext cx="2861945" cy="497558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281" y="1671552"/>
            <a:ext cx="4686300" cy="3408218"/>
          </a:xfrm>
          <a:prstGeom prst="rect">
            <a:avLst/>
          </a:prstGeom>
        </p:spPr>
      </p:pic>
      <p:sp>
        <p:nvSpPr>
          <p:cNvPr id="9" name="Content Placeholder 2"/>
          <p:cNvSpPr>
            <a:spLocks noGrp="1"/>
          </p:cNvSpPr>
          <p:nvPr>
            <p:ph idx="1"/>
          </p:nvPr>
        </p:nvSpPr>
        <p:spPr>
          <a:xfrm>
            <a:off x="4731488" y="5358809"/>
            <a:ext cx="6645349" cy="962729"/>
          </a:xfrm>
        </p:spPr>
        <p:txBody>
          <a:bodyPr>
            <a:noAutofit/>
          </a:bodyPr>
          <a:lstStyle/>
          <a:p>
            <a:pPr marL="0" indent="0">
              <a:lnSpc>
                <a:spcPct val="114000"/>
              </a:lnSpc>
              <a:spcBef>
                <a:spcPts val="0"/>
              </a:spcBef>
              <a:buNone/>
            </a:pPr>
            <a:r>
              <a:rPr lang="bg-BG" dirty="0">
                <a:effectLst/>
              </a:rPr>
              <a:t>Иван </a:t>
            </a:r>
            <a:r>
              <a:rPr lang="bg-BG" dirty="0" err="1">
                <a:effectLst/>
              </a:rPr>
              <a:t>Съдърланд</a:t>
            </a:r>
            <a:r>
              <a:rPr lang="bg-BG" dirty="0">
                <a:effectLst/>
              </a:rPr>
              <a:t> интегрира CRT екран с компютър в </a:t>
            </a:r>
            <a:r>
              <a:rPr lang="bg-BG" dirty="0" err="1" smtClean="0">
                <a:effectLst/>
              </a:rPr>
              <a:t>Sketchpad</a:t>
            </a:r>
            <a:r>
              <a:rPr lang="bg-BG" dirty="0" smtClean="0">
                <a:effectLst/>
              </a:rPr>
              <a:t> и </a:t>
            </a:r>
            <a:r>
              <a:rPr lang="bg-BG" dirty="0" err="1" smtClean="0">
                <a:effectLst/>
              </a:rPr>
              <a:t>хардуеър</a:t>
            </a:r>
            <a:r>
              <a:rPr lang="bg-BG" dirty="0" smtClean="0">
                <a:effectLst/>
              </a:rPr>
              <a:t> </a:t>
            </a:r>
            <a:r>
              <a:rPr lang="en-US" dirty="0" smtClean="0">
                <a:effectLst/>
              </a:rPr>
              <a:t>TX-2 – 1958 </a:t>
            </a:r>
            <a:r>
              <a:rPr lang="bg-BG" dirty="0">
                <a:effectLst/>
              </a:rPr>
              <a:t>г</a:t>
            </a:r>
            <a:r>
              <a:rPr lang="bg-BG" dirty="0" smtClean="0">
                <a:effectLst/>
              </a:rPr>
              <a:t>.</a:t>
            </a:r>
            <a:endParaRPr lang="bg-BG" dirty="0"/>
          </a:p>
        </p:txBody>
      </p:sp>
    </p:spTree>
    <p:extLst>
      <p:ext uri="{BB962C8B-B14F-4D97-AF65-F5344CB8AC3E}">
        <p14:creationId xmlns:p14="http://schemas.microsoft.com/office/powerpoint/2010/main" val="40057121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Типография (</a:t>
            </a:r>
            <a:r>
              <a:rPr lang="en-US" sz="2800" dirty="0" smtClean="0"/>
              <a:t>Typography</a:t>
            </a:r>
            <a:r>
              <a:rPr lang="bg-BG" sz="2800" dirty="0" smtClean="0"/>
              <a:t>)</a:t>
            </a:r>
            <a:endParaRPr lang="bg-BG" sz="28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982" t="16313" r="7503" b="19855"/>
          <a:stretch/>
        </p:blipFill>
        <p:spPr>
          <a:xfrm>
            <a:off x="2137144" y="1807532"/>
            <a:ext cx="8112642" cy="3120183"/>
          </a:xfrm>
          <a:prstGeom prst="rect">
            <a:avLst/>
          </a:prstGeom>
        </p:spPr>
      </p:pic>
      <p:sp>
        <p:nvSpPr>
          <p:cNvPr id="12" name="Content Placeholder 2"/>
          <p:cNvSpPr txBox="1">
            <a:spLocks/>
          </p:cNvSpPr>
          <p:nvPr/>
        </p:nvSpPr>
        <p:spPr>
          <a:xfrm>
            <a:off x="1141413" y="5095232"/>
            <a:ext cx="10426810" cy="1539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tabLst>
                <a:tab pos="10047288" algn="r"/>
              </a:tabLst>
            </a:pPr>
            <a:r>
              <a:rPr lang="bg-BG" sz="2000" b="1" dirty="0" smtClean="0"/>
              <a:t>Типография</a:t>
            </a:r>
            <a:r>
              <a:rPr lang="bg-BG" sz="2000" dirty="0" smtClean="0"/>
              <a:t> - </a:t>
            </a:r>
            <a:r>
              <a:rPr lang="ru-RU" sz="2000" dirty="0" smtClean="0"/>
              <a:t>дял </a:t>
            </a:r>
            <a:r>
              <a:rPr lang="ru-RU" sz="2000" dirty="0"/>
              <a:t>от графичния дизайн, третиращ подходящата и естетически издържана употреба на различните шрифтове. Тя взима под внимание индивидуалните особености на всеки шрифт, с неговото емоционално излъчване и свойството му да въздейства визуално, както и обективните му </a:t>
            </a:r>
            <a:r>
              <a:rPr lang="ru-RU" sz="2000" dirty="0" smtClean="0"/>
              <a:t>характеристики.	</a:t>
            </a:r>
            <a:r>
              <a:rPr lang="en-US" sz="2000" i="1" dirty="0" smtClean="0"/>
              <a:t>(https://bg.wikipedia.org/wiki)</a:t>
            </a:r>
            <a:endParaRPr lang="bg-BG" sz="2000" i="1" dirty="0"/>
          </a:p>
        </p:txBody>
      </p:sp>
    </p:spTree>
    <p:extLst>
      <p:ext uri="{BB962C8B-B14F-4D97-AF65-F5344CB8AC3E}">
        <p14:creationId xmlns:p14="http://schemas.microsoft.com/office/powerpoint/2010/main" val="256423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Типография (</a:t>
            </a:r>
            <a:r>
              <a:rPr lang="en-US" sz="2800" dirty="0" smtClean="0"/>
              <a:t>Typography</a:t>
            </a:r>
            <a:r>
              <a:rPr lang="bg-BG" sz="2800" dirty="0" smtClean="0"/>
              <a:t>)</a:t>
            </a:r>
            <a:endParaRPr lang="bg-BG" sz="2800" dirty="0"/>
          </a:p>
        </p:txBody>
      </p:sp>
      <p:sp>
        <p:nvSpPr>
          <p:cNvPr id="12" name="Content Placeholder 2"/>
          <p:cNvSpPr txBox="1">
            <a:spLocks/>
          </p:cNvSpPr>
          <p:nvPr/>
        </p:nvSpPr>
        <p:spPr>
          <a:xfrm>
            <a:off x="2094613" y="5233456"/>
            <a:ext cx="8113654" cy="43369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tabLst>
                <a:tab pos="10047288" algn="r"/>
              </a:tabLst>
            </a:pPr>
            <a:r>
              <a:rPr lang="bg-BG" sz="2000" dirty="0" smtClean="0"/>
              <a:t>Общи измерения на топографията</a:t>
            </a:r>
            <a:endParaRPr lang="bg-BG" sz="2000" i="1" dirty="0"/>
          </a:p>
        </p:txBody>
      </p:sp>
      <p:grpSp>
        <p:nvGrpSpPr>
          <p:cNvPr id="5" name="Group 4"/>
          <p:cNvGrpSpPr/>
          <p:nvPr/>
        </p:nvGrpSpPr>
        <p:grpSpPr>
          <a:xfrm>
            <a:off x="2094613" y="2594343"/>
            <a:ext cx="8113654" cy="2339163"/>
            <a:chOff x="2573079" y="2519916"/>
            <a:chExt cx="6432698" cy="1854544"/>
          </a:xfrm>
        </p:grpSpPr>
        <p:sp>
          <p:nvSpPr>
            <p:cNvPr id="4" name="Rectangle 3"/>
            <p:cNvSpPr/>
            <p:nvPr/>
          </p:nvSpPr>
          <p:spPr>
            <a:xfrm>
              <a:off x="2573079" y="2519916"/>
              <a:ext cx="6432698" cy="18545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0242" name="Picture 2" descr="The word sphinx with annotations of baseline, median, ascent, descent, and other dimensions of typ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389" y="2632232"/>
              <a:ext cx="6096000" cy="1638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76004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Типография (</a:t>
            </a:r>
            <a:r>
              <a:rPr lang="en-US" sz="2800" dirty="0" smtClean="0"/>
              <a:t>Typography</a:t>
            </a:r>
            <a:r>
              <a:rPr lang="bg-BG" sz="2800" dirty="0" smtClean="0"/>
              <a:t>)</a:t>
            </a:r>
            <a:endParaRPr lang="bg-BG" sz="2800" dirty="0"/>
          </a:p>
        </p:txBody>
      </p:sp>
      <p:sp>
        <p:nvSpPr>
          <p:cNvPr id="12" name="Content Placeholder 2"/>
          <p:cNvSpPr txBox="1">
            <a:spLocks/>
          </p:cNvSpPr>
          <p:nvPr/>
        </p:nvSpPr>
        <p:spPr>
          <a:xfrm>
            <a:off x="1141413" y="6125091"/>
            <a:ext cx="10426810" cy="488364"/>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tabLst>
                <a:tab pos="10047288" algn="r"/>
              </a:tabLst>
            </a:pPr>
            <a:r>
              <a:rPr lang="bg-BG" sz="2000" dirty="0" smtClean="0"/>
              <a:t>Монохромен дисплей с един, единствен шрифт</a:t>
            </a:r>
            <a:endParaRPr lang="bg-BG" sz="2000" i="1" dirty="0"/>
          </a:p>
        </p:txBody>
      </p:sp>
      <p:pic>
        <p:nvPicPr>
          <p:cNvPr id="8" name="Picture 7"/>
          <p:cNvPicPr>
            <a:picLocks noChangeAspect="1"/>
          </p:cNvPicPr>
          <p:nvPr/>
        </p:nvPicPr>
        <p:blipFill>
          <a:blip r:embed="rId3"/>
          <a:stretch>
            <a:fillRect/>
          </a:stretch>
        </p:blipFill>
        <p:spPr>
          <a:xfrm>
            <a:off x="3183841" y="1828796"/>
            <a:ext cx="5821141" cy="4211232"/>
          </a:xfrm>
          <a:prstGeom prst="rect">
            <a:avLst/>
          </a:prstGeom>
        </p:spPr>
      </p:pic>
    </p:spTree>
    <p:extLst>
      <p:ext uri="{BB962C8B-B14F-4D97-AF65-F5344CB8AC3E}">
        <p14:creationId xmlns:p14="http://schemas.microsoft.com/office/powerpoint/2010/main" val="4242719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Типография (</a:t>
            </a:r>
            <a:r>
              <a:rPr lang="en-US" sz="2800" dirty="0" smtClean="0"/>
              <a:t>Typography</a:t>
            </a:r>
            <a:r>
              <a:rPr lang="bg-BG" sz="2800" dirty="0" smtClean="0"/>
              <a:t>)</a:t>
            </a:r>
            <a:endParaRPr lang="bg-BG" sz="2800" dirty="0"/>
          </a:p>
        </p:txBody>
      </p:sp>
      <p:sp>
        <p:nvSpPr>
          <p:cNvPr id="12" name="Content Placeholder 2"/>
          <p:cNvSpPr txBox="1">
            <a:spLocks/>
          </p:cNvSpPr>
          <p:nvPr/>
        </p:nvSpPr>
        <p:spPr>
          <a:xfrm>
            <a:off x="1141413" y="6125091"/>
            <a:ext cx="10426810" cy="488364"/>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tabLst>
                <a:tab pos="10047288" algn="r"/>
              </a:tabLst>
            </a:pPr>
            <a:r>
              <a:rPr lang="bg-BG" sz="2000" dirty="0" smtClean="0"/>
              <a:t>Шрифт (</a:t>
            </a:r>
            <a:r>
              <a:rPr lang="en-US" sz="2000" dirty="0" smtClean="0"/>
              <a:t>Font) </a:t>
            </a:r>
            <a:r>
              <a:rPr lang="bg-BG" sz="2000" dirty="0" smtClean="0"/>
              <a:t>срещу шрифт (</a:t>
            </a:r>
            <a:r>
              <a:rPr lang="en-US" sz="2000" dirty="0" smtClean="0"/>
              <a:t>Typeface</a:t>
            </a:r>
            <a:r>
              <a:rPr lang="bg-BG" sz="2000" dirty="0" smtClean="0"/>
              <a:t>)</a:t>
            </a:r>
            <a:endParaRPr lang="bg-BG" sz="2000"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775" y="1807532"/>
            <a:ext cx="7361274" cy="4198227"/>
          </a:xfrm>
          <a:prstGeom prst="rect">
            <a:avLst/>
          </a:prstGeom>
        </p:spPr>
      </p:pic>
    </p:spTree>
    <p:extLst>
      <p:ext uri="{BB962C8B-B14F-4D97-AF65-F5344CB8AC3E}">
        <p14:creationId xmlns:p14="http://schemas.microsoft.com/office/powerpoint/2010/main" val="26507342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Типография (</a:t>
            </a:r>
            <a:r>
              <a:rPr lang="en-US" sz="2800" dirty="0" smtClean="0"/>
              <a:t>Typography</a:t>
            </a:r>
            <a:r>
              <a:rPr lang="bg-BG" sz="2800" dirty="0" smtClean="0"/>
              <a:t>)</a:t>
            </a:r>
            <a:endParaRPr lang="bg-BG" sz="2800" dirty="0"/>
          </a:p>
        </p:txBody>
      </p:sp>
      <p:sp>
        <p:nvSpPr>
          <p:cNvPr id="12" name="Content Placeholder 2"/>
          <p:cNvSpPr txBox="1">
            <a:spLocks/>
          </p:cNvSpPr>
          <p:nvPr/>
        </p:nvSpPr>
        <p:spPr>
          <a:xfrm>
            <a:off x="430988" y="5388288"/>
            <a:ext cx="4810864" cy="488364"/>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tabLst>
                <a:tab pos="10047288" algn="r"/>
              </a:tabLst>
            </a:pPr>
            <a:r>
              <a:rPr lang="en-US" sz="2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bg-BG" sz="2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bg-BG" sz="2000" dirty="0" smtClean="0"/>
              <a:t>Оригинални </a:t>
            </a:r>
            <a:r>
              <a:rPr lang="en-US" sz="2000" dirty="0" smtClean="0"/>
              <a:t>Mac </a:t>
            </a:r>
            <a:r>
              <a:rPr lang="bg-BG" sz="2000" dirty="0" smtClean="0"/>
              <a:t>шрифт</a:t>
            </a:r>
            <a:r>
              <a:rPr lang="bg-BG" sz="2000" dirty="0"/>
              <a:t>о</a:t>
            </a:r>
            <a:r>
              <a:rPr lang="bg-BG" sz="2000" dirty="0" smtClean="0"/>
              <a:t>ве (</a:t>
            </a:r>
            <a:r>
              <a:rPr lang="en-US" sz="2000" dirty="0" smtClean="0"/>
              <a:t>Typefaces</a:t>
            </a:r>
            <a:r>
              <a:rPr lang="bg-BG" sz="2000" dirty="0" smtClean="0"/>
              <a:t>)</a:t>
            </a:r>
            <a:endParaRPr lang="bg-BG" sz="2000" i="1" dirty="0"/>
          </a:p>
        </p:txBody>
      </p:sp>
      <p:pic>
        <p:nvPicPr>
          <p:cNvPr id="3074" name="Picture 2" descr="The original Mac fonts, including Chicago, Monaco, Geneva, Los Angeles, New York, San Francisco, Toronto, Venice, Geneva, and Chica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44" y="2441092"/>
            <a:ext cx="4513151" cy="28073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708" y="1807532"/>
            <a:ext cx="6500566" cy="4517689"/>
          </a:xfrm>
          <a:prstGeom prst="rect">
            <a:avLst/>
          </a:prstGeom>
        </p:spPr>
      </p:pic>
    </p:spTree>
    <p:extLst>
      <p:ext uri="{BB962C8B-B14F-4D97-AF65-F5344CB8AC3E}">
        <p14:creationId xmlns:p14="http://schemas.microsoft.com/office/powerpoint/2010/main" val="18325584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Типография (</a:t>
            </a:r>
            <a:r>
              <a:rPr lang="en-US" sz="2800" dirty="0" smtClean="0"/>
              <a:t>Typography</a:t>
            </a:r>
            <a:r>
              <a:rPr lang="bg-BG" sz="2800" dirty="0" smtClean="0"/>
              <a:t>) – </a:t>
            </a:r>
            <a:r>
              <a:rPr lang="en-US" sz="2800" dirty="0" smtClean="0"/>
              <a:t>Microsoft ClearType</a:t>
            </a:r>
            <a:endParaRPr lang="bg-BG" sz="28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64" b="49664"/>
          <a:stretch/>
        </p:blipFill>
        <p:spPr>
          <a:xfrm>
            <a:off x="1808162" y="2594344"/>
            <a:ext cx="4286250" cy="2232837"/>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48319" b="4609"/>
          <a:stretch/>
        </p:blipFill>
        <p:spPr>
          <a:xfrm>
            <a:off x="6645976" y="2594344"/>
            <a:ext cx="4286250" cy="2232837"/>
          </a:xfrm>
          <a:prstGeom prst="rect">
            <a:avLst/>
          </a:prstGeom>
        </p:spPr>
      </p:pic>
    </p:spTree>
    <p:extLst>
      <p:ext uri="{BB962C8B-B14F-4D97-AF65-F5344CB8AC3E}">
        <p14:creationId xmlns:p14="http://schemas.microsoft.com/office/powerpoint/2010/main" val="7627548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Анимация – основни принципи</a:t>
            </a:r>
            <a:endParaRPr lang="bg-BG" sz="2800" dirty="0"/>
          </a:p>
        </p:txBody>
      </p:sp>
      <p:sp>
        <p:nvSpPr>
          <p:cNvPr id="6" name="Content Placeholder 2"/>
          <p:cNvSpPr txBox="1">
            <a:spLocks/>
          </p:cNvSpPr>
          <p:nvPr/>
        </p:nvSpPr>
        <p:spPr>
          <a:xfrm>
            <a:off x="691116" y="1807532"/>
            <a:ext cx="5741583" cy="220094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ru-RU" sz="2000" dirty="0" smtClean="0"/>
              <a:t>01. </a:t>
            </a:r>
            <a:r>
              <a:rPr lang="ru-RU" sz="2000" dirty="0"/>
              <a:t>Разтягане и свиване</a:t>
            </a:r>
          </a:p>
          <a:p>
            <a:pPr marL="0" indent="0">
              <a:lnSpc>
                <a:spcPct val="114000"/>
              </a:lnSpc>
              <a:spcBef>
                <a:spcPts val="0"/>
              </a:spcBef>
              <a:buNone/>
            </a:pPr>
            <a:r>
              <a:rPr lang="ru-RU" sz="2000" dirty="0" smtClean="0"/>
              <a:t>02. Очакване</a:t>
            </a:r>
            <a:endParaRPr lang="ru-RU" sz="2000" dirty="0"/>
          </a:p>
          <a:p>
            <a:pPr marL="0" indent="0">
              <a:lnSpc>
                <a:spcPct val="114000"/>
              </a:lnSpc>
              <a:spcBef>
                <a:spcPts val="0"/>
              </a:spcBef>
              <a:buNone/>
            </a:pPr>
            <a:r>
              <a:rPr lang="ru-RU" sz="2000" dirty="0" smtClean="0"/>
              <a:t>03. Постановка</a:t>
            </a:r>
            <a:endParaRPr lang="ru-RU" sz="2000" dirty="0"/>
          </a:p>
          <a:p>
            <a:pPr marL="0" indent="0">
              <a:lnSpc>
                <a:spcPct val="114000"/>
              </a:lnSpc>
              <a:spcBef>
                <a:spcPts val="0"/>
              </a:spcBef>
              <a:buNone/>
            </a:pPr>
            <a:r>
              <a:rPr lang="ru-RU" sz="2000" dirty="0" smtClean="0"/>
              <a:t>04. </a:t>
            </a:r>
            <a:r>
              <a:rPr lang="ru-RU" sz="2000" dirty="0"/>
              <a:t>Директно действие и поза</a:t>
            </a:r>
          </a:p>
          <a:p>
            <a:pPr marL="0" indent="0">
              <a:lnSpc>
                <a:spcPct val="114000"/>
              </a:lnSpc>
              <a:spcBef>
                <a:spcPts val="0"/>
              </a:spcBef>
              <a:buNone/>
            </a:pPr>
            <a:r>
              <a:rPr lang="ru-RU" sz="2000" dirty="0" smtClean="0"/>
              <a:t>05. Непрекъснато </a:t>
            </a:r>
            <a:r>
              <a:rPr lang="ru-RU" sz="2000" dirty="0"/>
              <a:t>и припокриващо се действие</a:t>
            </a:r>
          </a:p>
          <a:p>
            <a:pPr marL="0" indent="0">
              <a:lnSpc>
                <a:spcPct val="114000"/>
              </a:lnSpc>
              <a:spcBef>
                <a:spcPts val="0"/>
              </a:spcBef>
              <a:buNone/>
            </a:pPr>
            <a:r>
              <a:rPr lang="ru-RU" sz="2000" dirty="0" smtClean="0"/>
              <a:t>06. </a:t>
            </a:r>
            <a:r>
              <a:rPr lang="ru-RU" sz="2000" dirty="0"/>
              <a:t>Бавни входове и бавни </a:t>
            </a:r>
            <a:r>
              <a:rPr lang="ru-RU" sz="2000" dirty="0" smtClean="0"/>
              <a:t>изходи</a:t>
            </a:r>
            <a:endParaRPr lang="ru-RU" sz="2000" dirty="0"/>
          </a:p>
        </p:txBody>
      </p:sp>
      <p:sp>
        <p:nvSpPr>
          <p:cNvPr id="8" name="Content Placeholder 2"/>
          <p:cNvSpPr txBox="1">
            <a:spLocks/>
          </p:cNvSpPr>
          <p:nvPr/>
        </p:nvSpPr>
        <p:spPr>
          <a:xfrm>
            <a:off x="6847367" y="1807532"/>
            <a:ext cx="4976038" cy="223059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ru-RU" sz="2000" dirty="0" smtClean="0"/>
              <a:t>07. Арки </a:t>
            </a:r>
            <a:r>
              <a:rPr lang="ru-RU" sz="2000" dirty="0"/>
              <a:t>(Арки)</a:t>
            </a:r>
          </a:p>
          <a:p>
            <a:pPr marL="0" indent="0">
              <a:lnSpc>
                <a:spcPct val="114000"/>
              </a:lnSpc>
              <a:spcBef>
                <a:spcPts val="0"/>
              </a:spcBef>
              <a:buNone/>
            </a:pPr>
            <a:r>
              <a:rPr lang="ru-RU" sz="2000" dirty="0" smtClean="0"/>
              <a:t>08. </a:t>
            </a:r>
            <a:r>
              <a:rPr lang="ru-RU" sz="2000" dirty="0"/>
              <a:t>Вторично действие</a:t>
            </a:r>
          </a:p>
          <a:p>
            <a:pPr marL="0" indent="0">
              <a:lnSpc>
                <a:spcPct val="114000"/>
              </a:lnSpc>
              <a:spcBef>
                <a:spcPts val="0"/>
              </a:spcBef>
              <a:buNone/>
            </a:pPr>
            <a:r>
              <a:rPr lang="ru-RU" sz="2000" dirty="0" smtClean="0"/>
              <a:t>09. </a:t>
            </a:r>
            <a:r>
              <a:rPr lang="ru-RU" sz="2000" dirty="0"/>
              <a:t>Време</a:t>
            </a:r>
          </a:p>
          <a:p>
            <a:pPr marL="0" indent="0">
              <a:lnSpc>
                <a:spcPct val="114000"/>
              </a:lnSpc>
              <a:spcBef>
                <a:spcPts val="0"/>
              </a:spcBef>
              <a:buNone/>
            </a:pPr>
            <a:r>
              <a:rPr lang="ru-RU" sz="2000" dirty="0" smtClean="0"/>
              <a:t>10. </a:t>
            </a:r>
            <a:r>
              <a:rPr lang="ru-RU" sz="2000" dirty="0"/>
              <a:t>Преувеличение</a:t>
            </a:r>
          </a:p>
          <a:p>
            <a:pPr marL="0" indent="0">
              <a:lnSpc>
                <a:spcPct val="114000"/>
              </a:lnSpc>
              <a:spcBef>
                <a:spcPts val="0"/>
              </a:spcBef>
              <a:buNone/>
            </a:pPr>
            <a:r>
              <a:rPr lang="ru-RU" sz="2000" dirty="0" smtClean="0"/>
              <a:t>11. </a:t>
            </a:r>
            <a:r>
              <a:rPr lang="ru-RU" sz="2000" dirty="0"/>
              <a:t>Солидност</a:t>
            </a:r>
          </a:p>
          <a:p>
            <a:pPr marL="0" indent="0">
              <a:lnSpc>
                <a:spcPct val="114000"/>
              </a:lnSpc>
              <a:spcBef>
                <a:spcPts val="0"/>
              </a:spcBef>
              <a:buNone/>
            </a:pPr>
            <a:r>
              <a:rPr lang="ru-RU" sz="2000" dirty="0" smtClean="0"/>
              <a:t>12. </a:t>
            </a:r>
            <a:r>
              <a:rPr lang="ru-RU" sz="2000" dirty="0"/>
              <a:t>Личност и привлекателност</a:t>
            </a:r>
            <a:endParaRPr lang="bg-BG"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412" r="13355"/>
          <a:stretch/>
        </p:blipFill>
        <p:spPr>
          <a:xfrm>
            <a:off x="7134447" y="4155092"/>
            <a:ext cx="3296094" cy="23400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1246" r="6198"/>
          <a:stretch/>
        </p:blipFill>
        <p:spPr>
          <a:xfrm>
            <a:off x="1222750" y="4155092"/>
            <a:ext cx="3434316" cy="2340000"/>
          </a:xfrm>
          <a:prstGeom prst="rect">
            <a:avLst/>
          </a:prstGeom>
        </p:spPr>
      </p:pic>
      <p:sp>
        <p:nvSpPr>
          <p:cNvPr id="11" name="Content Placeholder 2"/>
          <p:cNvSpPr txBox="1">
            <a:spLocks/>
          </p:cNvSpPr>
          <p:nvPr/>
        </p:nvSpPr>
        <p:spPr>
          <a:xfrm>
            <a:off x="4657066" y="4194964"/>
            <a:ext cx="2200941" cy="62997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ru-RU" sz="2000" dirty="0" smtClean="0">
                <a:latin typeface="Times New Roman" panose="02020603050405020304" pitchFamily="18" charset="0"/>
                <a:cs typeface="Times New Roman" panose="02020603050405020304" pitchFamily="18" charset="0"/>
              </a:rPr>
              <a:t>← </a:t>
            </a:r>
            <a:r>
              <a:rPr lang="ru-RU" sz="2000" dirty="0" smtClean="0"/>
              <a:t>Очакване</a:t>
            </a:r>
            <a:endParaRPr lang="ru-RU" sz="2000" dirty="0"/>
          </a:p>
        </p:txBody>
      </p:sp>
      <p:sp>
        <p:nvSpPr>
          <p:cNvPr id="12" name="Content Placeholder 2"/>
          <p:cNvSpPr txBox="1">
            <a:spLocks/>
          </p:cNvSpPr>
          <p:nvPr/>
        </p:nvSpPr>
        <p:spPr>
          <a:xfrm>
            <a:off x="4859078" y="6058320"/>
            <a:ext cx="2105248" cy="43677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r">
              <a:lnSpc>
                <a:spcPct val="114000"/>
              </a:lnSpc>
              <a:spcBef>
                <a:spcPts val="0"/>
              </a:spcBef>
              <a:buNone/>
            </a:pPr>
            <a:r>
              <a:rPr lang="ru-RU" sz="2000" dirty="0" smtClean="0"/>
              <a:t>Солидност </a:t>
            </a:r>
            <a:r>
              <a:rPr lang="ru-RU" sz="2000" dirty="0" smtClean="0">
                <a:latin typeface="Times New Roman" panose="02020603050405020304" pitchFamily="18" charset="0"/>
                <a:cs typeface="Times New Roman" panose="02020603050405020304" pitchFamily="18" charset="0"/>
              </a:rPr>
              <a:t>→</a:t>
            </a:r>
            <a:endParaRPr lang="ru-RU" sz="2000" dirty="0" smtClean="0"/>
          </a:p>
        </p:txBody>
      </p:sp>
    </p:spTree>
    <p:extLst>
      <p:ext uri="{BB962C8B-B14F-4D97-AF65-F5344CB8AC3E}">
        <p14:creationId xmlns:p14="http://schemas.microsoft.com/office/powerpoint/2010/main" val="4100210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Анимация – основни принципи</a:t>
            </a:r>
            <a:endParaRPr lang="bg-BG" sz="2800" dirty="0"/>
          </a:p>
        </p:txBody>
      </p:sp>
      <p:sp>
        <p:nvSpPr>
          <p:cNvPr id="6" name="Content Placeholder 2"/>
          <p:cNvSpPr txBox="1">
            <a:spLocks/>
          </p:cNvSpPr>
          <p:nvPr/>
        </p:nvSpPr>
        <p:spPr>
          <a:xfrm>
            <a:off x="1141413" y="1807532"/>
            <a:ext cx="10426810" cy="120148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ru-RU" sz="2000" dirty="0" smtClean="0"/>
              <a:t>Ограничение</a:t>
            </a:r>
            <a:r>
              <a:rPr lang="ru-RU" sz="2000" dirty="0"/>
              <a:t>: Техника за разработка на софтуер, при която стойността на едно нещо винаги е равна на някакво преобразуване на друга стойност (например, левият ръб на този квадрат трябва винаги да бъде подравнен хоризонтално с десния ръб на този кръг.)</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341" y="3012502"/>
            <a:ext cx="4196445" cy="357778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4325" y="3009013"/>
            <a:ext cx="3051545" cy="3581275"/>
          </a:xfrm>
          <a:prstGeom prst="rect">
            <a:avLst/>
          </a:prstGeom>
        </p:spPr>
      </p:pic>
    </p:spTree>
    <p:extLst>
      <p:ext uri="{BB962C8B-B14F-4D97-AF65-F5344CB8AC3E}">
        <p14:creationId xmlns:p14="http://schemas.microsoft.com/office/powerpoint/2010/main" val="3971099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Анимация</a:t>
            </a:r>
            <a:endParaRPr lang="bg-BG" sz="2800" dirty="0"/>
          </a:p>
        </p:txBody>
      </p:sp>
      <p:sp>
        <p:nvSpPr>
          <p:cNvPr id="6" name="Content Placeholder 2"/>
          <p:cNvSpPr txBox="1">
            <a:spLocks/>
          </p:cNvSpPr>
          <p:nvPr/>
        </p:nvSpPr>
        <p:spPr>
          <a:xfrm>
            <a:off x="1661706" y="5967316"/>
            <a:ext cx="2473657" cy="48909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Apple Core Animation</a:t>
            </a:r>
            <a:endParaRPr lang="ru-RU" sz="2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237" y="1793467"/>
            <a:ext cx="5066594" cy="398870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234" y="1969471"/>
            <a:ext cx="6096435" cy="3645150"/>
          </a:xfrm>
          <a:prstGeom prst="rect">
            <a:avLst/>
          </a:prstGeom>
        </p:spPr>
      </p:pic>
      <p:sp>
        <p:nvSpPr>
          <p:cNvPr id="11" name="Content Placeholder 2"/>
          <p:cNvSpPr txBox="1">
            <a:spLocks/>
          </p:cNvSpPr>
          <p:nvPr/>
        </p:nvSpPr>
        <p:spPr>
          <a:xfrm>
            <a:off x="7102422" y="5935419"/>
            <a:ext cx="3388058" cy="48909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Google Material Design</a:t>
            </a:r>
            <a:endParaRPr lang="ru-RU" sz="2000" dirty="0"/>
          </a:p>
        </p:txBody>
      </p:sp>
    </p:spTree>
    <p:extLst>
      <p:ext uri="{BB962C8B-B14F-4D97-AF65-F5344CB8AC3E}">
        <p14:creationId xmlns:p14="http://schemas.microsoft.com/office/powerpoint/2010/main" val="24969722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Данни (</a:t>
            </a:r>
            <a:r>
              <a:rPr lang="en-US" sz="2800" dirty="0" smtClean="0"/>
              <a:t>Data)</a:t>
            </a:r>
            <a:endParaRPr lang="bg-BG" sz="2800" dirty="0"/>
          </a:p>
        </p:txBody>
      </p:sp>
      <p:sp>
        <p:nvSpPr>
          <p:cNvPr id="6" name="Content Placeholder 2"/>
          <p:cNvSpPr txBox="1">
            <a:spLocks/>
          </p:cNvSpPr>
          <p:nvPr/>
        </p:nvSpPr>
        <p:spPr>
          <a:xfrm>
            <a:off x="1952731" y="6306582"/>
            <a:ext cx="8286540" cy="48909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sz="2000" dirty="0" err="1" smtClean="0"/>
              <a:t>Конвейрът</a:t>
            </a:r>
            <a:r>
              <a:rPr lang="bg-BG" sz="2000" dirty="0" smtClean="0"/>
              <a:t> за визуализация (</a:t>
            </a:r>
            <a:r>
              <a:rPr lang="en-US" sz="2000" dirty="0"/>
              <a:t>The visualization </a:t>
            </a:r>
            <a:r>
              <a:rPr lang="en-US" sz="2000" dirty="0" smtClean="0"/>
              <a:t>pipeline</a:t>
            </a:r>
            <a:r>
              <a:rPr lang="bg-BG" sz="2000" dirty="0"/>
              <a:t>)</a:t>
            </a:r>
            <a:endParaRPr lang="en-US" sz="2000" dirty="0"/>
          </a:p>
        </p:txBody>
      </p:sp>
      <p:pic>
        <p:nvPicPr>
          <p:cNvPr id="4" name="Picture 3"/>
          <p:cNvPicPr>
            <a:picLocks noChangeAspect="1"/>
          </p:cNvPicPr>
          <p:nvPr/>
        </p:nvPicPr>
        <p:blipFill>
          <a:blip r:embed="rId3"/>
          <a:stretch>
            <a:fillRect/>
          </a:stretch>
        </p:blipFill>
        <p:spPr>
          <a:xfrm>
            <a:off x="3921325" y="1535789"/>
            <a:ext cx="4349350" cy="4672153"/>
          </a:xfrm>
          <a:prstGeom prst="rect">
            <a:avLst/>
          </a:prstGeom>
        </p:spPr>
      </p:pic>
    </p:spTree>
    <p:extLst>
      <p:ext uri="{BB962C8B-B14F-4D97-AF65-F5344CB8AC3E}">
        <p14:creationId xmlns:p14="http://schemas.microsoft.com/office/powerpoint/2010/main" val="1891015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6962"/>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310045"/>
            <a:ext cx="10426810" cy="699508"/>
          </a:xfrm>
        </p:spPr>
        <p:txBody>
          <a:bodyPr>
            <a:noAutofit/>
          </a:bodyPr>
          <a:lstStyle/>
          <a:p>
            <a:pPr marL="0" indent="0">
              <a:lnSpc>
                <a:spcPct val="114000"/>
              </a:lnSpc>
              <a:spcBef>
                <a:spcPts val="0"/>
              </a:spcBef>
              <a:buNone/>
            </a:pPr>
            <a:r>
              <a:rPr lang="ru-RU" sz="2800" dirty="0" smtClean="0"/>
              <a:t>Дис</a:t>
            </a:r>
            <a:r>
              <a:rPr lang="bg-BG" sz="2800" dirty="0"/>
              <a:t>п</a:t>
            </a:r>
            <a:r>
              <a:rPr lang="ru-RU" sz="2800" dirty="0" smtClean="0"/>
              <a:t>леи – Електронно-лъчева тръба (ЕЛТ)</a:t>
            </a:r>
            <a:r>
              <a:rPr lang="en-US" sz="2800" dirty="0" smtClean="0"/>
              <a:t> </a:t>
            </a:r>
            <a:r>
              <a:rPr lang="bg-BG" sz="2800" dirty="0" smtClean="0"/>
              <a:t>(</a:t>
            </a:r>
            <a:r>
              <a:rPr lang="en-US" sz="2800" dirty="0" smtClean="0"/>
              <a:t>Cathode Ray Tube (</a:t>
            </a:r>
            <a:r>
              <a:rPr lang="ru-RU" sz="2800" dirty="0" smtClean="0"/>
              <a:t>CRT</a:t>
            </a:r>
            <a:r>
              <a:rPr lang="en-US" sz="2800" dirty="0" smtClean="0"/>
              <a:t>)</a:t>
            </a:r>
            <a:r>
              <a:rPr lang="bg-BG" sz="2800" dirty="0" smtClean="0"/>
              <a:t>)</a:t>
            </a:r>
            <a:endParaRPr lang="bg-BG" sz="2800" dirty="0"/>
          </a:p>
        </p:txBody>
      </p:sp>
      <p:pic>
        <p:nvPicPr>
          <p:cNvPr id="4" name="Picture 3"/>
          <p:cNvPicPr>
            <a:picLocks noChangeAspect="1"/>
          </p:cNvPicPr>
          <p:nvPr/>
        </p:nvPicPr>
        <p:blipFill>
          <a:blip r:embed="rId3"/>
          <a:stretch>
            <a:fillRect/>
          </a:stretch>
        </p:blipFill>
        <p:spPr>
          <a:xfrm>
            <a:off x="1141413" y="2009553"/>
            <a:ext cx="4983826" cy="331735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7805" y="2009553"/>
            <a:ext cx="4146700" cy="3317359"/>
          </a:xfrm>
          <a:prstGeom prst="rect">
            <a:avLst/>
          </a:prstGeom>
        </p:spPr>
      </p:pic>
      <p:sp>
        <p:nvSpPr>
          <p:cNvPr id="9" name="Content Placeholder 2"/>
          <p:cNvSpPr txBox="1">
            <a:spLocks/>
          </p:cNvSpPr>
          <p:nvPr/>
        </p:nvSpPr>
        <p:spPr>
          <a:xfrm>
            <a:off x="1141413" y="5433236"/>
            <a:ext cx="10065303" cy="127142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ru-RU" sz="1800" dirty="0">
                <a:effectLst/>
              </a:rPr>
              <a:t>Разрез на цветна </a:t>
            </a:r>
            <a:r>
              <a:rPr lang="ru-RU" sz="1800" dirty="0" smtClean="0">
                <a:effectLst/>
              </a:rPr>
              <a:t>ЕЛТ</a:t>
            </a:r>
            <a:r>
              <a:rPr lang="ru-RU" sz="1800" dirty="0">
                <a:effectLst/>
              </a:rPr>
              <a:t> </a:t>
            </a:r>
            <a:r>
              <a:rPr lang="ru-RU" sz="1800" dirty="0" smtClean="0">
                <a:effectLst/>
              </a:rPr>
              <a:t>(в дясно):</a:t>
            </a:r>
            <a:r>
              <a:rPr lang="ru-RU" sz="1800" dirty="0">
                <a:effectLst/>
              </a:rPr>
              <a:t> </a:t>
            </a:r>
            <a:r>
              <a:rPr lang="ru-RU" sz="1800" b="1" dirty="0">
                <a:effectLst/>
              </a:rPr>
              <a:t>1.</a:t>
            </a:r>
            <a:r>
              <a:rPr lang="ru-RU" sz="1800" dirty="0">
                <a:effectLst/>
              </a:rPr>
              <a:t> Три електронни </a:t>
            </a:r>
            <a:r>
              <a:rPr lang="ru-RU" sz="1800" dirty="0" smtClean="0">
                <a:effectLst/>
              </a:rPr>
              <a:t>електрода; </a:t>
            </a:r>
            <a:r>
              <a:rPr lang="ru-RU" sz="1800" dirty="0">
                <a:effectLst/>
              </a:rPr>
              <a:t> </a:t>
            </a:r>
            <a:r>
              <a:rPr lang="ru-RU" sz="1800" b="1" dirty="0">
                <a:effectLst/>
              </a:rPr>
              <a:t>2.</a:t>
            </a:r>
            <a:r>
              <a:rPr lang="ru-RU" sz="1800" dirty="0">
                <a:effectLst/>
              </a:rPr>
              <a:t> Електронни </a:t>
            </a:r>
            <a:r>
              <a:rPr lang="ru-RU" sz="1800" dirty="0" smtClean="0">
                <a:effectLst/>
              </a:rPr>
              <a:t>лъчи;</a:t>
            </a:r>
            <a:r>
              <a:rPr lang="ru-RU" sz="1800" dirty="0">
                <a:effectLst/>
              </a:rPr>
              <a:t> </a:t>
            </a:r>
            <a:r>
              <a:rPr lang="ru-RU" sz="1800" b="1" dirty="0">
                <a:effectLst/>
              </a:rPr>
              <a:t>3.</a:t>
            </a:r>
            <a:r>
              <a:rPr lang="ru-RU" sz="1800" dirty="0">
                <a:effectLst/>
              </a:rPr>
              <a:t> Фокусни </a:t>
            </a:r>
            <a:r>
              <a:rPr lang="ru-RU" sz="1800" dirty="0" smtClean="0">
                <a:effectLst/>
              </a:rPr>
              <a:t>намотки;</a:t>
            </a:r>
            <a:r>
              <a:rPr lang="ru-RU" sz="1800" dirty="0">
                <a:effectLst/>
              </a:rPr>
              <a:t> </a:t>
            </a:r>
            <a:r>
              <a:rPr lang="ru-RU" sz="1800" b="1" dirty="0">
                <a:effectLst/>
              </a:rPr>
              <a:t>4.</a:t>
            </a:r>
            <a:r>
              <a:rPr lang="ru-RU" sz="1800" dirty="0">
                <a:effectLst/>
              </a:rPr>
              <a:t> Намотки за </a:t>
            </a:r>
            <a:r>
              <a:rPr lang="ru-RU" sz="1800" dirty="0" smtClean="0">
                <a:effectLst/>
              </a:rPr>
              <a:t>отклоняване;</a:t>
            </a:r>
            <a:r>
              <a:rPr lang="ru-RU" sz="1800" dirty="0">
                <a:effectLst/>
              </a:rPr>
              <a:t> </a:t>
            </a:r>
            <a:r>
              <a:rPr lang="ru-RU" sz="1800" b="1" dirty="0">
                <a:effectLst/>
              </a:rPr>
              <a:t>5.</a:t>
            </a:r>
            <a:r>
              <a:rPr lang="ru-RU" sz="1800" dirty="0">
                <a:effectLst/>
              </a:rPr>
              <a:t> Анодна </a:t>
            </a:r>
            <a:r>
              <a:rPr lang="ru-RU" sz="1800" dirty="0" smtClean="0">
                <a:effectLst/>
              </a:rPr>
              <a:t>връзка;</a:t>
            </a:r>
            <a:r>
              <a:rPr lang="ru-RU" sz="1800" dirty="0">
                <a:effectLst/>
              </a:rPr>
              <a:t> </a:t>
            </a:r>
            <a:r>
              <a:rPr lang="ru-RU" sz="1800" b="1" dirty="0">
                <a:effectLst/>
              </a:rPr>
              <a:t>6.</a:t>
            </a:r>
            <a:r>
              <a:rPr lang="ru-RU" sz="1800" dirty="0">
                <a:effectLst/>
              </a:rPr>
              <a:t> Маска за отделяне на лъчите за червена, зелена и синя част на показваното </a:t>
            </a:r>
            <a:r>
              <a:rPr lang="ru-RU" sz="1800" dirty="0" smtClean="0">
                <a:effectLst/>
              </a:rPr>
              <a:t>изображение;</a:t>
            </a:r>
            <a:r>
              <a:rPr lang="ru-RU" sz="1800" dirty="0">
                <a:effectLst/>
              </a:rPr>
              <a:t> </a:t>
            </a:r>
            <a:r>
              <a:rPr lang="ru-RU" sz="1800" b="1" dirty="0">
                <a:effectLst/>
              </a:rPr>
              <a:t>7.</a:t>
            </a:r>
            <a:r>
              <a:rPr lang="ru-RU" sz="1800" dirty="0">
                <a:effectLst/>
              </a:rPr>
              <a:t> Фосфорен слой с червена, зелена и синя </a:t>
            </a:r>
            <a:r>
              <a:rPr lang="ru-RU" sz="1800" dirty="0" smtClean="0">
                <a:effectLst/>
              </a:rPr>
              <a:t>зони;</a:t>
            </a:r>
            <a:r>
              <a:rPr lang="ru-RU" sz="1800" dirty="0">
                <a:effectLst/>
              </a:rPr>
              <a:t> </a:t>
            </a:r>
            <a:r>
              <a:rPr lang="ru-RU" sz="1800" b="1" dirty="0">
                <a:effectLst/>
              </a:rPr>
              <a:t>8.</a:t>
            </a:r>
            <a:r>
              <a:rPr lang="ru-RU" sz="1800" dirty="0">
                <a:effectLst/>
              </a:rPr>
              <a:t> Подробна схема на фосфорното покритие от вътрешната страна на </a:t>
            </a:r>
            <a:r>
              <a:rPr lang="ru-RU" sz="1800" dirty="0" smtClean="0">
                <a:effectLst/>
              </a:rPr>
              <a:t>екрана.</a:t>
            </a:r>
            <a:endParaRPr lang="bg-BG" sz="1800" dirty="0"/>
          </a:p>
        </p:txBody>
      </p:sp>
    </p:spTree>
    <p:extLst>
      <p:ext uri="{BB962C8B-B14F-4D97-AF65-F5344CB8AC3E}">
        <p14:creationId xmlns:p14="http://schemas.microsoft.com/office/powerpoint/2010/main" val="37500988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Данни (</a:t>
            </a:r>
            <a:r>
              <a:rPr lang="en-US" sz="2800" dirty="0" smtClean="0"/>
              <a:t>Data)</a:t>
            </a:r>
            <a:endParaRPr lang="bg-BG" sz="2800" dirty="0"/>
          </a:p>
        </p:txBody>
      </p:sp>
      <p:sp>
        <p:nvSpPr>
          <p:cNvPr id="6" name="Content Placeholder 2"/>
          <p:cNvSpPr txBox="1">
            <a:spLocks/>
          </p:cNvSpPr>
          <p:nvPr/>
        </p:nvSpPr>
        <p:spPr>
          <a:xfrm>
            <a:off x="1077911" y="5891668"/>
            <a:ext cx="5443469" cy="80053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err="1" smtClean="0"/>
              <a:t>Protovis</a:t>
            </a:r>
            <a:r>
              <a:rPr lang="en-US" sz="2000" dirty="0"/>
              <a:t> </a:t>
            </a:r>
            <a:r>
              <a:rPr lang="en-US" sz="2000" dirty="0" smtClean="0"/>
              <a:t>– http</a:t>
            </a:r>
            <a:r>
              <a:rPr lang="en-US" sz="2000" dirty="0"/>
              <a:t>://mbostock.github.io/protovis/ </a:t>
            </a:r>
            <a:r>
              <a:rPr lang="en-US" sz="2000" dirty="0" smtClean="0"/>
              <a:t> (10.04.2022)</a:t>
            </a:r>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12" y="2035111"/>
            <a:ext cx="5443468" cy="362897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386" y="1234802"/>
            <a:ext cx="4245865" cy="160061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756" y="3598494"/>
            <a:ext cx="2947123" cy="2491054"/>
          </a:xfrm>
          <a:prstGeom prst="rect">
            <a:avLst/>
          </a:prstGeom>
        </p:spPr>
      </p:pic>
      <p:sp>
        <p:nvSpPr>
          <p:cNvPr id="11" name="Content Placeholder 2"/>
          <p:cNvSpPr txBox="1">
            <a:spLocks/>
          </p:cNvSpPr>
          <p:nvPr/>
        </p:nvSpPr>
        <p:spPr>
          <a:xfrm>
            <a:off x="7028388" y="2882004"/>
            <a:ext cx="4245864" cy="52438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D3.js </a:t>
            </a:r>
            <a:r>
              <a:rPr lang="en-US" sz="2000" dirty="0"/>
              <a:t>– https://d3js.org/  </a:t>
            </a:r>
            <a:r>
              <a:rPr lang="en-US" sz="2000" dirty="0" smtClean="0"/>
              <a:t>(10.04.2022)</a:t>
            </a:r>
            <a:endParaRPr lang="en-US" sz="2000" dirty="0"/>
          </a:p>
        </p:txBody>
      </p:sp>
      <p:sp>
        <p:nvSpPr>
          <p:cNvPr id="12" name="Content Placeholder 2"/>
          <p:cNvSpPr txBox="1">
            <a:spLocks/>
          </p:cNvSpPr>
          <p:nvPr/>
        </p:nvSpPr>
        <p:spPr>
          <a:xfrm>
            <a:off x="6375247" y="6167814"/>
            <a:ext cx="5552146" cy="52438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Vega </a:t>
            </a:r>
            <a:r>
              <a:rPr lang="en-US" sz="2000" dirty="0"/>
              <a:t>– https://vega.github.io/vega/  </a:t>
            </a:r>
            <a:r>
              <a:rPr lang="en-US" sz="2000" dirty="0" smtClean="0"/>
              <a:t>(10.04.2022)</a:t>
            </a:r>
            <a:endParaRPr lang="en-US" sz="2000" dirty="0"/>
          </a:p>
        </p:txBody>
      </p:sp>
    </p:spTree>
    <p:extLst>
      <p:ext uri="{BB962C8B-B14F-4D97-AF65-F5344CB8AC3E}">
        <p14:creationId xmlns:p14="http://schemas.microsoft.com/office/powerpoint/2010/main" val="4519774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Виртуална реалност (</a:t>
            </a:r>
            <a:r>
              <a:rPr lang="en-US" sz="2800" dirty="0" smtClean="0"/>
              <a:t>Virtual Reality</a:t>
            </a:r>
            <a:r>
              <a:rPr lang="bg-BG" sz="2800" dirty="0" smtClean="0"/>
              <a:t> - </a:t>
            </a:r>
            <a:r>
              <a:rPr lang="en-US" sz="2800" dirty="0" smtClean="0"/>
              <a:t>VR)</a:t>
            </a:r>
            <a:endParaRPr lang="bg-BG" sz="2800" dirty="0"/>
          </a:p>
        </p:txBody>
      </p:sp>
      <p:sp>
        <p:nvSpPr>
          <p:cNvPr id="6" name="Content Placeholder 2"/>
          <p:cNvSpPr txBox="1">
            <a:spLocks/>
          </p:cNvSpPr>
          <p:nvPr/>
        </p:nvSpPr>
        <p:spPr>
          <a:xfrm>
            <a:off x="719521" y="5467186"/>
            <a:ext cx="10705224" cy="80053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b="1" i="1" cap="all" dirty="0"/>
              <a:t>виртуална </a:t>
            </a:r>
            <a:r>
              <a:rPr lang="ru-RU" b="1" i="1" cap="all" dirty="0" smtClean="0"/>
              <a:t>реалност (</a:t>
            </a:r>
            <a:r>
              <a:rPr lang="en-US" b="1" i="1" cap="all" dirty="0" smtClean="0"/>
              <a:t>VR)</a:t>
            </a:r>
            <a:r>
              <a:rPr lang="ru-RU" b="1" i="1" cap="all" dirty="0" smtClean="0"/>
              <a:t>: </a:t>
            </a:r>
            <a:r>
              <a:rPr lang="ru-RU" b="1" i="1" cap="all" dirty="0"/>
              <a:t>Интерфейси, които се опитват да постигнат потапяне и присъствие чрез аудио, видео и тактилна илюзия.</a:t>
            </a:r>
            <a:endParaRPr lang="en-US" b="1" i="1" cap="all" dirty="0"/>
          </a:p>
        </p:txBody>
      </p:sp>
      <p:sp>
        <p:nvSpPr>
          <p:cNvPr id="11" name="Content Placeholder 2"/>
          <p:cNvSpPr txBox="1">
            <a:spLocks/>
          </p:cNvSpPr>
          <p:nvPr/>
        </p:nvSpPr>
        <p:spPr>
          <a:xfrm>
            <a:off x="1077911" y="1828796"/>
            <a:ext cx="9611110" cy="348943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dirty="0" smtClean="0"/>
              <a:t>Цели на виртуалната реалност:</a:t>
            </a:r>
          </a:p>
          <a:p>
            <a:pPr marL="540000">
              <a:lnSpc>
                <a:spcPct val="114000"/>
              </a:lnSpc>
              <a:spcBef>
                <a:spcPts val="0"/>
              </a:spcBef>
            </a:pPr>
            <a:r>
              <a:rPr lang="bg-BG" dirty="0" smtClean="0"/>
              <a:t>Потапяне – илюзорното изживяване от взаимодействие с виртуално съдържание за това, което представлява, за разлика от ниско ниво на светлина, звук, </a:t>
            </a:r>
            <a:r>
              <a:rPr lang="bg-BG" dirty="0" err="1" smtClean="0"/>
              <a:t>хаптика</a:t>
            </a:r>
            <a:r>
              <a:rPr lang="bg-BG" dirty="0" smtClean="0"/>
              <a:t> </a:t>
            </a:r>
            <a:r>
              <a:rPr lang="ru-RU" dirty="0"/>
              <a:t>(езикът на докосванията и тактилната комуникация</a:t>
            </a:r>
            <a:r>
              <a:rPr lang="ru-RU" dirty="0" smtClean="0"/>
              <a:t>) </a:t>
            </a:r>
            <a:r>
              <a:rPr lang="bg-BG" dirty="0" smtClean="0"/>
              <a:t>и друга сензорна информация, от която е съставено.</a:t>
            </a:r>
          </a:p>
          <a:p>
            <a:pPr marL="540000">
              <a:lnSpc>
                <a:spcPct val="114000"/>
              </a:lnSpc>
              <a:spcBef>
                <a:spcPts val="0"/>
              </a:spcBef>
            </a:pPr>
            <a:r>
              <a:rPr lang="bg-BG" dirty="0" smtClean="0"/>
              <a:t>Присъствие – усещането за физическо разположение на място и пространство.</a:t>
            </a:r>
            <a:endParaRPr lang="bg-BG" dirty="0"/>
          </a:p>
        </p:txBody>
      </p:sp>
    </p:spTree>
    <p:extLst>
      <p:ext uri="{BB962C8B-B14F-4D97-AF65-F5344CB8AC3E}">
        <p14:creationId xmlns:p14="http://schemas.microsoft.com/office/powerpoint/2010/main" val="31228134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Виртуална реалност (</a:t>
            </a:r>
            <a:r>
              <a:rPr lang="en-US" sz="2800" dirty="0" smtClean="0"/>
              <a:t>Virtual Reality</a:t>
            </a:r>
            <a:r>
              <a:rPr lang="bg-BG" sz="2800" dirty="0" smtClean="0"/>
              <a:t> - </a:t>
            </a:r>
            <a:r>
              <a:rPr lang="en-US" sz="2800" dirty="0" smtClean="0"/>
              <a:t>VR)</a:t>
            </a:r>
            <a:r>
              <a:rPr lang="bg-BG" sz="2800" dirty="0" smtClean="0"/>
              <a:t> - принципи</a:t>
            </a:r>
            <a:endParaRPr lang="bg-BG"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2033451"/>
            <a:ext cx="5955699" cy="3970466"/>
          </a:xfrm>
          <a:prstGeom prst="rect">
            <a:avLst/>
          </a:prstGeom>
        </p:spPr>
      </p:pic>
      <p:grpSp>
        <p:nvGrpSpPr>
          <p:cNvPr id="8" name="Group 7"/>
          <p:cNvGrpSpPr/>
          <p:nvPr/>
        </p:nvGrpSpPr>
        <p:grpSpPr>
          <a:xfrm>
            <a:off x="1141413" y="1807532"/>
            <a:ext cx="3829980" cy="4489178"/>
            <a:chOff x="1141413" y="1807532"/>
            <a:chExt cx="3829980" cy="4489178"/>
          </a:xfrm>
        </p:grpSpPr>
        <p:sp>
          <p:nvSpPr>
            <p:cNvPr id="7" name="Rectangle 6"/>
            <p:cNvSpPr/>
            <p:nvPr/>
          </p:nvSpPr>
          <p:spPr>
            <a:xfrm>
              <a:off x="1141413" y="1807532"/>
              <a:ext cx="3829980" cy="44891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338" y="1828796"/>
              <a:ext cx="3625687" cy="4467914"/>
            </a:xfrm>
            <a:prstGeom prst="rect">
              <a:avLst/>
            </a:prstGeom>
          </p:spPr>
        </p:pic>
      </p:grpSp>
    </p:spTree>
    <p:extLst>
      <p:ext uri="{BB962C8B-B14F-4D97-AF65-F5344CB8AC3E}">
        <p14:creationId xmlns:p14="http://schemas.microsoft.com/office/powerpoint/2010/main" val="1380879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Виртуална реалност (</a:t>
            </a:r>
            <a:r>
              <a:rPr lang="en-US" sz="2800" dirty="0" smtClean="0"/>
              <a:t>Virtual Reality</a:t>
            </a:r>
            <a:r>
              <a:rPr lang="bg-BG" sz="2800" dirty="0" smtClean="0"/>
              <a:t> - </a:t>
            </a:r>
            <a:r>
              <a:rPr lang="en-US" sz="2800" dirty="0" smtClean="0"/>
              <a:t>VR)</a:t>
            </a:r>
            <a:r>
              <a:rPr lang="bg-BG" sz="2800" dirty="0" smtClean="0"/>
              <a:t> - минало</a:t>
            </a:r>
            <a:endParaRPr lang="bg-BG" sz="2800" dirty="0"/>
          </a:p>
        </p:txBody>
      </p:sp>
      <p:pic>
        <p:nvPicPr>
          <p:cNvPr id="6" name="Picture 5"/>
          <p:cNvPicPr>
            <a:picLocks noChangeAspect="1"/>
          </p:cNvPicPr>
          <p:nvPr/>
        </p:nvPicPr>
        <p:blipFill>
          <a:blip r:embed="rId3"/>
          <a:stretch>
            <a:fillRect/>
          </a:stretch>
        </p:blipFill>
        <p:spPr>
          <a:xfrm>
            <a:off x="3867807" y="1807532"/>
            <a:ext cx="4456386" cy="4038600"/>
          </a:xfrm>
          <a:prstGeom prst="rect">
            <a:avLst/>
          </a:prstGeom>
        </p:spPr>
      </p:pic>
      <p:sp>
        <p:nvSpPr>
          <p:cNvPr id="9" name="Content Placeholder 2"/>
          <p:cNvSpPr txBox="1">
            <a:spLocks/>
          </p:cNvSpPr>
          <p:nvPr/>
        </p:nvSpPr>
        <p:spPr>
          <a:xfrm>
            <a:off x="1141413" y="5995334"/>
            <a:ext cx="10426810" cy="69950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sz="2000" dirty="0"/>
              <a:t>Играчка View-Master, която позволява на потребителите да гледат статични изображения в 3D, използвайки подобен принцип на днешните VR </a:t>
            </a:r>
            <a:r>
              <a:rPr lang="ru-RU" sz="2000" dirty="0" smtClean="0"/>
              <a:t>очила – 30-те години на 20 век.</a:t>
            </a:r>
            <a:endParaRPr lang="bg-BG" sz="2000" dirty="0"/>
          </a:p>
        </p:txBody>
      </p:sp>
    </p:spTree>
    <p:extLst>
      <p:ext uri="{BB962C8B-B14F-4D97-AF65-F5344CB8AC3E}">
        <p14:creationId xmlns:p14="http://schemas.microsoft.com/office/powerpoint/2010/main" val="7774331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Виртуална реалност (</a:t>
            </a:r>
            <a:r>
              <a:rPr lang="en-US" sz="2800" dirty="0" smtClean="0"/>
              <a:t>Virtual Reality</a:t>
            </a:r>
            <a:r>
              <a:rPr lang="bg-BG" sz="2800" dirty="0" smtClean="0"/>
              <a:t> - </a:t>
            </a:r>
            <a:r>
              <a:rPr lang="en-US" sz="2800" dirty="0" smtClean="0"/>
              <a:t>VR)</a:t>
            </a:r>
            <a:r>
              <a:rPr lang="bg-BG" sz="2800" dirty="0" smtClean="0"/>
              <a:t> - минало</a:t>
            </a:r>
            <a:endParaRPr lang="bg-BG" sz="2800" dirty="0"/>
          </a:p>
        </p:txBody>
      </p:sp>
      <p:sp>
        <p:nvSpPr>
          <p:cNvPr id="9" name="Content Placeholder 2"/>
          <p:cNvSpPr txBox="1">
            <a:spLocks/>
          </p:cNvSpPr>
          <p:nvPr/>
        </p:nvSpPr>
        <p:spPr>
          <a:xfrm>
            <a:off x="1048927" y="5801628"/>
            <a:ext cx="10094146" cy="44750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sz="2000" dirty="0" smtClean="0"/>
              <a:t>Дамоклевият меч на Иван </a:t>
            </a:r>
            <a:r>
              <a:rPr lang="bg-BG" sz="2000" dirty="0" err="1" smtClean="0"/>
              <a:t>Съдърланд</a:t>
            </a:r>
            <a:r>
              <a:rPr lang="bg-BG" sz="2000" dirty="0" smtClean="0"/>
              <a:t>, първите очила за виртуална реалност – 1968 г.</a:t>
            </a:r>
            <a:endParaRPr lang="bg-BG" sz="2000" dirty="0"/>
          </a:p>
        </p:txBody>
      </p:sp>
      <p:pic>
        <p:nvPicPr>
          <p:cNvPr id="10" name="Picture 9"/>
          <p:cNvPicPr>
            <a:picLocks noChangeAspect="1"/>
          </p:cNvPicPr>
          <p:nvPr/>
        </p:nvPicPr>
        <p:blipFill>
          <a:blip r:embed="rId3"/>
          <a:stretch>
            <a:fillRect/>
          </a:stretch>
        </p:blipFill>
        <p:spPr>
          <a:xfrm>
            <a:off x="2891653" y="1975615"/>
            <a:ext cx="6408694" cy="3657930"/>
          </a:xfrm>
          <a:prstGeom prst="rect">
            <a:avLst/>
          </a:prstGeom>
        </p:spPr>
      </p:pic>
    </p:spTree>
    <p:extLst>
      <p:ext uri="{BB962C8B-B14F-4D97-AF65-F5344CB8AC3E}">
        <p14:creationId xmlns:p14="http://schemas.microsoft.com/office/powerpoint/2010/main" val="4176205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Виртуална реалност (</a:t>
            </a:r>
            <a:r>
              <a:rPr lang="en-US" sz="2800" dirty="0" smtClean="0"/>
              <a:t>Virtual Reality</a:t>
            </a:r>
            <a:r>
              <a:rPr lang="bg-BG" sz="2800" dirty="0" smtClean="0"/>
              <a:t> - </a:t>
            </a:r>
            <a:r>
              <a:rPr lang="en-US" sz="2800" dirty="0" smtClean="0"/>
              <a:t>VR)</a:t>
            </a:r>
            <a:r>
              <a:rPr lang="bg-BG" sz="2800" dirty="0" smtClean="0"/>
              <a:t> - минало</a:t>
            </a:r>
            <a:endParaRPr lang="bg-BG" sz="2800" dirty="0"/>
          </a:p>
        </p:txBody>
      </p:sp>
      <p:sp>
        <p:nvSpPr>
          <p:cNvPr id="9" name="Content Placeholder 2"/>
          <p:cNvSpPr txBox="1">
            <a:spLocks/>
          </p:cNvSpPr>
          <p:nvPr/>
        </p:nvSpPr>
        <p:spPr>
          <a:xfrm>
            <a:off x="1566041" y="5801628"/>
            <a:ext cx="9059918" cy="74631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sz="2000" dirty="0"/>
              <a:t>A </a:t>
            </a:r>
            <a:r>
              <a:rPr lang="ru-RU" sz="2000" dirty="0" smtClean="0"/>
              <a:t>CAVE</a:t>
            </a:r>
            <a:r>
              <a:rPr lang="en-US" sz="2000" dirty="0" smtClean="0"/>
              <a:t> </a:t>
            </a:r>
            <a:r>
              <a:rPr lang="bg-BG" sz="2000" dirty="0"/>
              <a:t>(</a:t>
            </a:r>
            <a:r>
              <a:rPr lang="en-US" sz="2000" dirty="0"/>
              <a:t>Cave Automatic Virtual Environment</a:t>
            </a:r>
            <a:r>
              <a:rPr lang="bg-BG" sz="2000" dirty="0"/>
              <a:t>)</a:t>
            </a:r>
            <a:r>
              <a:rPr lang="ru-RU" sz="2000" dirty="0" smtClean="0"/>
              <a:t> </a:t>
            </a:r>
            <a:r>
              <a:rPr lang="ru-RU" sz="2000" dirty="0"/>
              <a:t>позволява на потребителите да изследват виртуална среда без </a:t>
            </a:r>
            <a:r>
              <a:rPr lang="ru-RU" sz="2000" dirty="0" smtClean="0"/>
              <a:t>дисплей</a:t>
            </a:r>
            <a:r>
              <a:rPr lang="ru-RU" sz="2000" dirty="0"/>
              <a:t> </a:t>
            </a:r>
            <a:r>
              <a:rPr lang="ru-RU" sz="2000" dirty="0" smtClean="0"/>
              <a:t>върху главата – 90-те години на 20 век</a:t>
            </a:r>
            <a:endParaRPr lang="bg-BG" sz="2000" dirty="0"/>
          </a:p>
        </p:txBody>
      </p:sp>
      <p:pic>
        <p:nvPicPr>
          <p:cNvPr id="4" name="Picture 3"/>
          <p:cNvPicPr>
            <a:picLocks noChangeAspect="1"/>
          </p:cNvPicPr>
          <p:nvPr/>
        </p:nvPicPr>
        <p:blipFill>
          <a:blip r:embed="rId3"/>
          <a:stretch>
            <a:fillRect/>
          </a:stretch>
        </p:blipFill>
        <p:spPr>
          <a:xfrm>
            <a:off x="3456315" y="1807532"/>
            <a:ext cx="5276193" cy="3957146"/>
          </a:xfrm>
          <a:prstGeom prst="rect">
            <a:avLst/>
          </a:prstGeom>
        </p:spPr>
      </p:pic>
    </p:spTree>
    <p:extLst>
      <p:ext uri="{BB962C8B-B14F-4D97-AF65-F5344CB8AC3E}">
        <p14:creationId xmlns:p14="http://schemas.microsoft.com/office/powerpoint/2010/main" val="8525665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Виртуална реалност (</a:t>
            </a:r>
            <a:r>
              <a:rPr lang="en-US" sz="2800" dirty="0" smtClean="0"/>
              <a:t>Virtual Reality</a:t>
            </a:r>
            <a:r>
              <a:rPr lang="bg-BG" sz="2800" dirty="0" smtClean="0"/>
              <a:t> - </a:t>
            </a:r>
            <a:r>
              <a:rPr lang="en-US" sz="2800" dirty="0" smtClean="0"/>
              <a:t>VR)</a:t>
            </a:r>
            <a:endParaRPr lang="bg-BG" sz="2800" dirty="0"/>
          </a:p>
        </p:txBody>
      </p:sp>
      <p:sp>
        <p:nvSpPr>
          <p:cNvPr id="9" name="Content Placeholder 2"/>
          <p:cNvSpPr txBox="1">
            <a:spLocks/>
          </p:cNvSpPr>
          <p:nvPr/>
        </p:nvSpPr>
        <p:spPr>
          <a:xfrm>
            <a:off x="1566041" y="6053959"/>
            <a:ext cx="9059918" cy="49398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Jaron Lanier, 2010</a:t>
            </a:r>
            <a:endParaRPr lang="bg-BG"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4817" y="1828796"/>
            <a:ext cx="6142038" cy="4069700"/>
          </a:xfrm>
          <a:prstGeom prst="rect">
            <a:avLst/>
          </a:prstGeom>
        </p:spPr>
      </p:pic>
    </p:spTree>
    <p:extLst>
      <p:ext uri="{BB962C8B-B14F-4D97-AF65-F5344CB8AC3E}">
        <p14:creationId xmlns:p14="http://schemas.microsoft.com/office/powerpoint/2010/main" val="34708257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Виртуална реалност (</a:t>
            </a:r>
            <a:r>
              <a:rPr lang="en-US" sz="2800" dirty="0" smtClean="0"/>
              <a:t>Virtual Reality</a:t>
            </a:r>
            <a:r>
              <a:rPr lang="bg-BG" sz="2800" dirty="0" smtClean="0"/>
              <a:t> - </a:t>
            </a:r>
            <a:r>
              <a:rPr lang="en-US" sz="2800" dirty="0" smtClean="0"/>
              <a:t>VR)</a:t>
            </a:r>
            <a:endParaRPr lang="bg-BG" sz="2800" dirty="0"/>
          </a:p>
        </p:txBody>
      </p:sp>
      <p:sp>
        <p:nvSpPr>
          <p:cNvPr id="9" name="Content Placeholder 2"/>
          <p:cNvSpPr txBox="1">
            <a:spLocks/>
          </p:cNvSpPr>
          <p:nvPr/>
        </p:nvSpPr>
        <p:spPr>
          <a:xfrm>
            <a:off x="1051034" y="1807532"/>
            <a:ext cx="10247587" cy="474041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100" dirty="0" smtClean="0"/>
              <a:t>Фундаментални инженерни и дизайнерски предизвикателства:</a:t>
            </a:r>
          </a:p>
          <a:p>
            <a:pPr marL="540000">
              <a:lnSpc>
                <a:spcPct val="114000"/>
              </a:lnSpc>
              <a:spcBef>
                <a:spcPts val="0"/>
              </a:spcBef>
            </a:pPr>
            <a:r>
              <a:rPr lang="bg-BG" sz="2100" dirty="0" smtClean="0"/>
              <a:t>Направете хардуера достатъчно лек, за да пасне удобно на нечия глава</a:t>
            </a:r>
          </a:p>
          <a:p>
            <a:pPr marL="540000">
              <a:lnSpc>
                <a:spcPct val="114000"/>
              </a:lnSpc>
              <a:spcBef>
                <a:spcPts val="0"/>
              </a:spcBef>
            </a:pPr>
            <a:r>
              <a:rPr lang="bg-BG" sz="2100" dirty="0" smtClean="0"/>
              <a:t>Освобождаване на потребителя от кабели, което позволява свобода на движение</a:t>
            </a:r>
          </a:p>
          <a:p>
            <a:pPr marL="540000">
              <a:lnSpc>
                <a:spcPct val="114000"/>
              </a:lnSpc>
              <a:spcBef>
                <a:spcPts val="0"/>
              </a:spcBef>
            </a:pPr>
            <a:r>
              <a:rPr lang="bg-BG" sz="2100" dirty="0" smtClean="0"/>
              <a:t>Усещане на движение с точност, за да се огледа движението във виртуалното пространство</a:t>
            </a:r>
          </a:p>
          <a:p>
            <a:pPr marL="540000">
              <a:lnSpc>
                <a:spcPct val="114000"/>
              </a:lnSpc>
              <a:spcBef>
                <a:spcPts val="0"/>
              </a:spcBef>
            </a:pPr>
            <a:r>
              <a:rPr lang="bg-BG" sz="2100" dirty="0" smtClean="0"/>
              <a:t>Гарантиране, че потребителите не се нараняват във физическия свят поради пълно потапяне</a:t>
            </a:r>
          </a:p>
          <a:p>
            <a:pPr marL="540000">
              <a:lnSpc>
                <a:spcPct val="114000"/>
              </a:lnSpc>
              <a:spcBef>
                <a:spcPts val="0"/>
              </a:spcBef>
            </a:pPr>
            <a:r>
              <a:rPr lang="bg-BG" sz="2100" dirty="0" smtClean="0"/>
              <a:t>Създаване на нови форми на въвеждане, които работят, когато потребителят дори не вижда ръцете си</a:t>
            </a:r>
          </a:p>
          <a:p>
            <a:pPr marL="540000">
              <a:lnSpc>
                <a:spcPct val="114000"/>
              </a:lnSpc>
              <a:spcBef>
                <a:spcPts val="0"/>
              </a:spcBef>
            </a:pPr>
            <a:r>
              <a:rPr lang="bg-BG" sz="2100" dirty="0" smtClean="0"/>
              <a:t>Подобряване на технологията на дисплея за намаляване на болестта на симулатора</a:t>
            </a:r>
          </a:p>
          <a:p>
            <a:pPr marL="540000">
              <a:lnSpc>
                <a:spcPct val="114000"/>
              </a:lnSpc>
              <a:spcBef>
                <a:spcPts val="0"/>
              </a:spcBef>
            </a:pPr>
            <a:r>
              <a:rPr lang="bg-BG" sz="2100" dirty="0" smtClean="0"/>
              <a:t>Добавяне на </a:t>
            </a:r>
            <a:r>
              <a:rPr lang="bg-BG" sz="2100" dirty="0" err="1" smtClean="0"/>
              <a:t>тактилна</a:t>
            </a:r>
            <a:r>
              <a:rPr lang="bg-BG" sz="2100" dirty="0" smtClean="0"/>
              <a:t> обратна връзка за допълнително подобряване като усещане за потапяне</a:t>
            </a:r>
            <a:endParaRPr lang="bg-BG" sz="2100" dirty="0"/>
          </a:p>
        </p:txBody>
      </p:sp>
    </p:spTree>
    <p:extLst>
      <p:ext uri="{BB962C8B-B14F-4D97-AF65-F5344CB8AC3E}">
        <p14:creationId xmlns:p14="http://schemas.microsoft.com/office/powerpoint/2010/main" val="1060414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Виртуална реалност (</a:t>
            </a:r>
            <a:r>
              <a:rPr lang="en-US" sz="2800" dirty="0" smtClean="0"/>
              <a:t>Virtual Reality</a:t>
            </a:r>
            <a:r>
              <a:rPr lang="bg-BG" sz="2800" dirty="0" smtClean="0"/>
              <a:t> - </a:t>
            </a:r>
            <a:r>
              <a:rPr lang="en-US" sz="2800" dirty="0" smtClean="0"/>
              <a:t>VR)</a:t>
            </a:r>
            <a:r>
              <a:rPr lang="bg-BG" sz="2800" dirty="0" smtClean="0"/>
              <a:t> - разработки</a:t>
            </a:r>
            <a:endParaRPr lang="bg-BG" sz="2800" dirty="0"/>
          </a:p>
        </p:txBody>
      </p:sp>
      <p:sp>
        <p:nvSpPr>
          <p:cNvPr id="9" name="Content Placeholder 2"/>
          <p:cNvSpPr txBox="1">
            <a:spLocks/>
          </p:cNvSpPr>
          <p:nvPr/>
        </p:nvSpPr>
        <p:spPr>
          <a:xfrm>
            <a:off x="2310687" y="3832079"/>
            <a:ext cx="7274748" cy="557041"/>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100" dirty="0" err="1" smtClean="0"/>
              <a:t>FaceTouch</a:t>
            </a:r>
            <a:endParaRPr lang="bg-BG" sz="21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309" y="1807532"/>
            <a:ext cx="6013505" cy="202454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876" y="4110599"/>
            <a:ext cx="4589491" cy="258158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0178" y="4208079"/>
            <a:ext cx="4991802" cy="2458884"/>
          </a:xfrm>
          <a:prstGeom prst="rect">
            <a:avLst/>
          </a:prstGeom>
        </p:spPr>
      </p:pic>
      <p:sp>
        <p:nvSpPr>
          <p:cNvPr id="8" name="Content Placeholder 2"/>
          <p:cNvSpPr txBox="1">
            <a:spLocks/>
          </p:cNvSpPr>
          <p:nvPr/>
        </p:nvSpPr>
        <p:spPr>
          <a:xfrm>
            <a:off x="4908331" y="6109922"/>
            <a:ext cx="1991847" cy="557041"/>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r">
              <a:lnSpc>
                <a:spcPct val="114000"/>
              </a:lnSpc>
              <a:spcBef>
                <a:spcPts val="0"/>
              </a:spcBef>
              <a:buNone/>
            </a:pPr>
            <a:r>
              <a:rPr lang="en-US" sz="2100" dirty="0" err="1" smtClean="0"/>
              <a:t>GyroVR</a:t>
            </a:r>
            <a:r>
              <a:rPr lang="en-US" sz="2100" dirty="0" smtClean="0"/>
              <a:t> </a:t>
            </a:r>
            <a:r>
              <a:rPr lang="en-US" sz="2100" dirty="0" smtClean="0">
                <a:latin typeface="Times New Roman" panose="02020603050405020304" pitchFamily="18" charset="0"/>
                <a:cs typeface="Times New Roman" panose="02020603050405020304" pitchFamily="18" charset="0"/>
              </a:rPr>
              <a:t>→</a:t>
            </a:r>
            <a:endParaRPr lang="bg-BG" sz="2100" dirty="0" smtClean="0"/>
          </a:p>
        </p:txBody>
      </p:sp>
    </p:spTree>
    <p:extLst>
      <p:ext uri="{BB962C8B-B14F-4D97-AF65-F5344CB8AC3E}">
        <p14:creationId xmlns:p14="http://schemas.microsoft.com/office/powerpoint/2010/main" val="370781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Виртуална реалност (</a:t>
            </a:r>
            <a:r>
              <a:rPr lang="en-US" sz="2800" dirty="0" smtClean="0"/>
              <a:t>Virtual Reality</a:t>
            </a:r>
            <a:r>
              <a:rPr lang="bg-BG" sz="2800" dirty="0" smtClean="0"/>
              <a:t> - </a:t>
            </a:r>
            <a:r>
              <a:rPr lang="en-US" sz="2800" dirty="0" smtClean="0"/>
              <a:t>VR)</a:t>
            </a:r>
            <a:r>
              <a:rPr lang="bg-BG" sz="2800" dirty="0" smtClean="0"/>
              <a:t> - разработки</a:t>
            </a:r>
            <a:endParaRPr lang="bg-BG" sz="2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4689" y="4144969"/>
            <a:ext cx="4593020" cy="257639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414" y="2532474"/>
            <a:ext cx="5759669" cy="323981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2014" y="1828796"/>
            <a:ext cx="4656082" cy="2684432"/>
          </a:xfrm>
          <a:prstGeom prst="rect">
            <a:avLst/>
          </a:prstGeom>
        </p:spPr>
      </p:pic>
    </p:spTree>
    <p:extLst>
      <p:ext uri="{BB962C8B-B14F-4D97-AF65-F5344CB8AC3E}">
        <p14:creationId xmlns:p14="http://schemas.microsoft.com/office/powerpoint/2010/main" val="11513117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ru-RU" sz="2800" dirty="0" smtClean="0"/>
              <a:t>Дис</a:t>
            </a:r>
            <a:r>
              <a:rPr lang="bg-BG" sz="2800" dirty="0"/>
              <a:t>п</a:t>
            </a:r>
            <a:r>
              <a:rPr lang="ru-RU" sz="2800" dirty="0" smtClean="0"/>
              <a:t>леи – Дисплей с течни кристали </a:t>
            </a:r>
            <a:r>
              <a:rPr lang="bg-BG" sz="2800" dirty="0" smtClean="0"/>
              <a:t>(</a:t>
            </a:r>
            <a:r>
              <a:rPr lang="en-US" sz="2800" dirty="0" smtClean="0"/>
              <a:t>Liquid crystals display – LCD</a:t>
            </a:r>
            <a:r>
              <a:rPr lang="bg-BG" sz="2800" dirty="0" smtClean="0"/>
              <a:t>)</a:t>
            </a:r>
            <a:endParaRPr lang="bg-BG" sz="2800" dirty="0"/>
          </a:p>
        </p:txBody>
      </p:sp>
      <p:sp>
        <p:nvSpPr>
          <p:cNvPr id="9" name="Content Placeholder 2"/>
          <p:cNvSpPr txBox="1">
            <a:spLocks/>
          </p:cNvSpPr>
          <p:nvPr/>
        </p:nvSpPr>
        <p:spPr>
          <a:xfrm>
            <a:off x="1031358" y="1807533"/>
            <a:ext cx="10143461" cy="396594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300" dirty="0" smtClean="0">
                <a:effectLst>
                  <a:outerShdw blurRad="38100" dist="38100" dir="2700000" algn="tl">
                    <a:srgbClr val="000000">
                      <a:alpha val="43137"/>
                    </a:srgbClr>
                  </a:outerShdw>
                </a:effectLst>
              </a:rPr>
              <a:t>Течен кристал – </a:t>
            </a:r>
            <a:r>
              <a:rPr lang="ru-RU" sz="2300" dirty="0" smtClean="0">
                <a:effectLst>
                  <a:outerShdw blurRad="38100" dist="38100" dir="2700000" algn="tl">
                    <a:srgbClr val="000000">
                      <a:alpha val="43137"/>
                    </a:srgbClr>
                  </a:outerShdw>
                </a:effectLst>
              </a:rPr>
              <a:t>кондензирана </a:t>
            </a:r>
            <a:r>
              <a:rPr lang="ru-RU" sz="2300" dirty="0">
                <a:effectLst>
                  <a:outerShdw blurRad="38100" dist="38100" dir="2700000" algn="tl">
                    <a:srgbClr val="000000">
                      <a:alpha val="43137"/>
                    </a:srgbClr>
                  </a:outerShdw>
                </a:effectLst>
              </a:rPr>
              <a:t>материя, комбинираща някои от качествата на течност и кристал. По обемна свиваемост течните кристали не се различават много от твърдите тела, но имат много по-малък еластичен модул на </a:t>
            </a:r>
            <a:r>
              <a:rPr lang="ru-RU" sz="2300" dirty="0" smtClean="0">
                <a:effectLst>
                  <a:outerShdw blurRad="38100" dist="38100" dir="2700000" algn="tl">
                    <a:srgbClr val="000000">
                      <a:alpha val="43137"/>
                    </a:srgbClr>
                  </a:outerShdw>
                </a:effectLst>
              </a:rPr>
              <a:t>хлъзгане</a:t>
            </a:r>
            <a:r>
              <a:rPr lang="ru-RU" sz="2300" baseline="30000" dirty="0" smtClean="0">
                <a:effectLst>
                  <a:outerShdw blurRad="38100" dist="38100" dir="2700000" algn="tl">
                    <a:srgbClr val="000000">
                      <a:alpha val="43137"/>
                    </a:srgbClr>
                  </a:outerShdw>
                </a:effectLst>
              </a:rPr>
              <a:t>1</a:t>
            </a:r>
            <a:r>
              <a:rPr lang="ru-RU" sz="2300" dirty="0" smtClean="0">
                <a:effectLst>
                  <a:outerShdw blurRad="38100" dist="38100" dir="2700000" algn="tl">
                    <a:srgbClr val="000000">
                      <a:alpha val="43137"/>
                    </a:srgbClr>
                  </a:outerShdw>
                </a:effectLst>
              </a:rPr>
              <a:t>. </a:t>
            </a:r>
            <a:r>
              <a:rPr lang="ru-RU" sz="2300" dirty="0">
                <a:effectLst>
                  <a:outerShdw blurRad="38100" dist="38100" dir="2700000" algn="tl">
                    <a:srgbClr val="000000">
                      <a:alpha val="43137"/>
                    </a:srgbClr>
                  </a:outerShdw>
                </a:effectLst>
              </a:rPr>
              <a:t>Те могат да текат както обикновените течности и имат определена ориентационна подреденост на дългите оси на молекулите в една посока</a:t>
            </a:r>
            <a:r>
              <a:rPr lang="ru-RU" sz="2300" dirty="0" smtClean="0">
                <a:effectLst>
                  <a:outerShdw blurRad="38100" dist="38100" dir="2700000" algn="tl">
                    <a:srgbClr val="000000">
                      <a:alpha val="43137"/>
                    </a:srgbClr>
                  </a:outerShdw>
                </a:effectLst>
              </a:rPr>
              <a:t>.</a:t>
            </a:r>
          </a:p>
          <a:p>
            <a:pPr marL="0" indent="0">
              <a:lnSpc>
                <a:spcPct val="114000"/>
              </a:lnSpc>
              <a:spcBef>
                <a:spcPts val="0"/>
              </a:spcBef>
              <a:buNone/>
            </a:pPr>
            <a:r>
              <a:rPr lang="ru-RU" sz="2300" dirty="0" smtClean="0">
                <a:effectLst>
                  <a:outerShdw blurRad="38100" dist="38100" dir="2700000" algn="tl">
                    <a:srgbClr val="000000">
                      <a:alpha val="43137"/>
                    </a:srgbClr>
                  </a:outerShdw>
                </a:effectLst>
              </a:rPr>
              <a:t>Открити са от </a:t>
            </a:r>
            <a:r>
              <a:rPr lang="ru-RU" sz="2300" dirty="0">
                <a:effectLst>
                  <a:outerShdw blurRad="38100" dist="38100" dir="2700000" algn="tl">
                    <a:srgbClr val="000000">
                      <a:alpha val="43137"/>
                    </a:srgbClr>
                  </a:outerShdw>
                </a:effectLst>
              </a:rPr>
              <a:t>австрийския химик и ботаник Фридрих Райницер през 1888 </a:t>
            </a:r>
            <a:r>
              <a:rPr lang="ru-RU" sz="2300" dirty="0" smtClean="0">
                <a:effectLst>
                  <a:outerShdw blurRad="38100" dist="38100" dir="2700000" algn="tl">
                    <a:srgbClr val="000000">
                      <a:alpha val="43137"/>
                    </a:srgbClr>
                  </a:outerShdw>
                </a:effectLst>
              </a:rPr>
              <a:t>година. </a:t>
            </a:r>
            <a:r>
              <a:rPr lang="bg-BG" sz="2300" dirty="0" smtClean="0">
                <a:effectLst>
                  <a:outerShdw blurRad="38100" dist="38100" dir="2700000" algn="tl">
                    <a:srgbClr val="000000">
                      <a:alpha val="43137"/>
                    </a:srgbClr>
                  </a:outerShdw>
                </a:effectLst>
              </a:rPr>
              <a:t>… </a:t>
            </a:r>
            <a:r>
              <a:rPr lang="ru-RU" sz="2300" dirty="0" smtClean="0">
                <a:effectLst>
                  <a:outerShdw blurRad="38100" dist="38100" dir="2700000" algn="tl">
                    <a:srgbClr val="000000">
                      <a:alpha val="43137"/>
                    </a:srgbClr>
                  </a:outerShdw>
                </a:effectLst>
              </a:rPr>
              <a:t>Ото </a:t>
            </a:r>
            <a:r>
              <a:rPr lang="ru-RU" sz="2300" dirty="0">
                <a:effectLst>
                  <a:outerShdw blurRad="38100" dist="38100" dir="2700000" algn="tl">
                    <a:srgbClr val="000000">
                      <a:alpha val="43137"/>
                    </a:srgbClr>
                  </a:outerShdw>
                </a:effectLst>
              </a:rPr>
              <a:t>Леман открива сходство със структурата на молекулен кристал и нарича </a:t>
            </a:r>
            <a:r>
              <a:rPr lang="ru-RU" sz="2300" dirty="0" smtClean="0">
                <a:effectLst>
                  <a:outerShdw blurRad="38100" dist="38100" dir="2700000" algn="tl">
                    <a:srgbClr val="000000">
                      <a:alpha val="43137"/>
                    </a:srgbClr>
                  </a:outerShdw>
                </a:effectLst>
              </a:rPr>
              <a:t>тази </a:t>
            </a:r>
            <a:r>
              <a:rPr lang="ru-RU" sz="2300" dirty="0">
                <a:effectLst>
                  <a:outerShdw blurRad="38100" dist="38100" dir="2700000" algn="tl">
                    <a:srgbClr val="000000">
                      <a:alpha val="43137"/>
                    </a:srgbClr>
                  </a:outerShdw>
                </a:effectLst>
              </a:rPr>
              <a:t>фаза течен </a:t>
            </a:r>
            <a:r>
              <a:rPr lang="ru-RU" sz="2300" dirty="0" smtClean="0">
                <a:effectLst>
                  <a:outerShdw blurRad="38100" dist="38100" dir="2700000" algn="tl">
                    <a:srgbClr val="000000">
                      <a:alpha val="43137"/>
                    </a:srgbClr>
                  </a:outerShdw>
                </a:effectLst>
              </a:rPr>
              <a:t>кристал.</a:t>
            </a:r>
          </a:p>
          <a:p>
            <a:pPr marL="0" indent="0">
              <a:lnSpc>
                <a:spcPct val="114000"/>
              </a:lnSpc>
              <a:spcBef>
                <a:spcPts val="0"/>
              </a:spcBef>
              <a:buNone/>
            </a:pPr>
            <a:endParaRPr lang="bg-BG" sz="1200" i="1" dirty="0" smtClean="0">
              <a:effectLst>
                <a:outerShdw blurRad="38100" dist="38100" dir="2700000" algn="tl">
                  <a:srgbClr val="000000">
                    <a:alpha val="43137"/>
                  </a:srgbClr>
                </a:outerShdw>
              </a:effectLst>
            </a:endParaRPr>
          </a:p>
          <a:p>
            <a:pPr marL="0" indent="0" algn="r">
              <a:lnSpc>
                <a:spcPct val="114000"/>
              </a:lnSpc>
              <a:spcBef>
                <a:spcPts val="0"/>
              </a:spcBef>
              <a:buNone/>
            </a:pPr>
            <a:r>
              <a:rPr lang="en-US" sz="1600" i="1" dirty="0" smtClean="0">
                <a:effectLst>
                  <a:outerShdw blurRad="38100" dist="38100" dir="2700000" algn="tl">
                    <a:srgbClr val="000000">
                      <a:alpha val="43137"/>
                    </a:srgbClr>
                  </a:outerShdw>
                </a:effectLst>
              </a:rPr>
              <a:t>https</a:t>
            </a:r>
            <a:r>
              <a:rPr lang="en-US" sz="1600" i="1" dirty="0">
                <a:effectLst>
                  <a:outerShdw blurRad="38100" dist="38100" dir="2700000" algn="tl">
                    <a:srgbClr val="000000">
                      <a:alpha val="43137"/>
                    </a:srgbClr>
                  </a:outerShdw>
                </a:effectLst>
              </a:rPr>
              <a:t>://</a:t>
            </a:r>
            <a:r>
              <a:rPr lang="en-US" sz="1600" i="1" dirty="0" smtClean="0">
                <a:effectLst>
                  <a:outerShdw blurRad="38100" dist="38100" dir="2700000" algn="tl">
                    <a:srgbClr val="000000">
                      <a:alpha val="43137"/>
                    </a:srgbClr>
                  </a:outerShdw>
                </a:effectLst>
              </a:rPr>
              <a:t>bg.wikipedia.org/</a:t>
            </a:r>
            <a:endParaRPr lang="bg-BG" sz="3200" i="1" dirty="0">
              <a:effectLst>
                <a:outerShdw blurRad="38100" dist="38100" dir="2700000" algn="tl">
                  <a:srgbClr val="000000">
                    <a:alpha val="43137"/>
                  </a:srgbClr>
                </a:outerShdw>
              </a:effectLst>
            </a:endParaRPr>
          </a:p>
        </p:txBody>
      </p:sp>
      <p:sp>
        <p:nvSpPr>
          <p:cNvPr id="11" name="Footer Placeholder 10"/>
          <p:cNvSpPr>
            <a:spLocks noGrp="1"/>
          </p:cNvSpPr>
          <p:nvPr>
            <p:ph type="ftr" sz="quarter" idx="11"/>
          </p:nvPr>
        </p:nvSpPr>
        <p:spPr>
          <a:xfrm>
            <a:off x="1141413" y="6081823"/>
            <a:ext cx="10033405" cy="669851"/>
          </a:xfrm>
        </p:spPr>
        <p:txBody>
          <a:bodyPr/>
          <a:lstStyle/>
          <a:p>
            <a:r>
              <a:rPr lang="ru-RU" dirty="0" smtClean="0"/>
              <a:t>1. Модул на срязване (хлъзгане), числова константа, която описваеластични свойства на твърдо вещество при прилагане на напречни вътрешни сили, които възникват, например, при усукване..</a:t>
            </a:r>
          </a:p>
          <a:p>
            <a:r>
              <a:rPr lang="ru-RU" dirty="0" smtClean="0"/>
              <a:t>/https://delphipages.live/bg/%D0%BD%D0%B0%D1%83%D0%BA%D0%B0/%D1%84%D0%B8%D0%B7%D0%B8%D0%BA%D0%B0/%D0%BC%D0%B0%D1%82%D0%B5%D1%80%D0%B8%D1%8F-%D0%B8-%D0%B5%D0%BD%D0%B5%D1%80%D0%B3%D0%B8%D1%8F/shear-modulus (03.04.2022 г.)/</a:t>
            </a:r>
            <a:endParaRPr lang="en-US" dirty="0"/>
          </a:p>
        </p:txBody>
      </p:sp>
    </p:spTree>
    <p:extLst>
      <p:ext uri="{BB962C8B-B14F-4D97-AF65-F5344CB8AC3E}">
        <p14:creationId xmlns:p14="http://schemas.microsoft.com/office/powerpoint/2010/main" val="24893626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Разширена (добавена) реалност (</a:t>
            </a:r>
            <a:r>
              <a:rPr lang="en-US" sz="2800" dirty="0"/>
              <a:t>Augmented </a:t>
            </a:r>
            <a:r>
              <a:rPr lang="en-US" sz="2800" dirty="0" smtClean="0"/>
              <a:t>reality</a:t>
            </a:r>
            <a:r>
              <a:rPr lang="bg-BG" sz="2800" dirty="0" smtClean="0"/>
              <a:t> - А</a:t>
            </a:r>
            <a:r>
              <a:rPr lang="en-US" sz="2800" dirty="0" smtClean="0"/>
              <a:t>R)</a:t>
            </a:r>
            <a:endParaRPr lang="bg-BG" sz="2800" dirty="0"/>
          </a:p>
        </p:txBody>
      </p:sp>
      <p:sp>
        <p:nvSpPr>
          <p:cNvPr id="11" name="Content Placeholder 2"/>
          <p:cNvSpPr txBox="1">
            <a:spLocks/>
          </p:cNvSpPr>
          <p:nvPr/>
        </p:nvSpPr>
        <p:spPr>
          <a:xfrm>
            <a:off x="1141413" y="2186148"/>
            <a:ext cx="9221787" cy="237534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dirty="0" smtClean="0"/>
              <a:t>Разширена (добавена) реалност – интерфейс, който наслоява интерактивно виртуално съдържание във физическия свят. За разлика от виртуалната реалност, не цели пълно потапяне във виртуална среда, а промяна на реалността, за да подпомогне човешкото развитие (</a:t>
            </a:r>
            <a:r>
              <a:rPr lang="en-US" dirty="0" smtClean="0"/>
              <a:t>augmentation</a:t>
            </a:r>
            <a:r>
              <a:rPr lang="bg-BG" dirty="0" smtClean="0"/>
              <a:t>).</a:t>
            </a:r>
            <a:endParaRPr lang="bg-BG" dirty="0"/>
          </a:p>
        </p:txBody>
      </p:sp>
      <p:sp>
        <p:nvSpPr>
          <p:cNvPr id="7" name="Content Placeholder 2"/>
          <p:cNvSpPr txBox="1">
            <a:spLocks/>
          </p:cNvSpPr>
          <p:nvPr/>
        </p:nvSpPr>
        <p:spPr>
          <a:xfrm>
            <a:off x="1141413" y="4855779"/>
            <a:ext cx="9389953" cy="124022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ru-RU" sz="1600" i="1" dirty="0"/>
              <a:t>Разширената реалност и смесената реалност понякога се използват взаимозаменяемо, като и двата показват подходи, които наслагват информация върху нашия възглед за физическия свят. Въпреки това, маркетингът често определя смесената реалност като разширена реалност плюс взаимодействие с виртуални компоненти.</a:t>
            </a:r>
            <a:endParaRPr lang="bg-BG" sz="1600" i="1" dirty="0"/>
          </a:p>
        </p:txBody>
      </p:sp>
    </p:spTree>
    <p:extLst>
      <p:ext uri="{BB962C8B-B14F-4D97-AF65-F5344CB8AC3E}">
        <p14:creationId xmlns:p14="http://schemas.microsoft.com/office/powerpoint/2010/main" val="21398604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Разширена (добавена) реалност (</a:t>
            </a:r>
            <a:r>
              <a:rPr lang="en-US" sz="2800" dirty="0"/>
              <a:t>Augmented </a:t>
            </a:r>
            <a:r>
              <a:rPr lang="en-US" sz="2800" dirty="0" smtClean="0"/>
              <a:t>reality</a:t>
            </a:r>
            <a:r>
              <a:rPr lang="bg-BG" sz="2800" dirty="0" smtClean="0"/>
              <a:t> - А</a:t>
            </a:r>
            <a:r>
              <a:rPr lang="en-US" sz="2800" dirty="0" smtClean="0"/>
              <a:t>R)</a:t>
            </a:r>
            <a:endParaRPr lang="bg-BG"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4290" y="1828796"/>
            <a:ext cx="4000500" cy="4000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66" y="1840508"/>
            <a:ext cx="4482609" cy="308179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9990" y="3017914"/>
            <a:ext cx="5090948" cy="3393966"/>
          </a:xfrm>
          <a:prstGeom prst="rect">
            <a:avLst/>
          </a:prstGeom>
        </p:spPr>
      </p:pic>
    </p:spTree>
    <p:extLst>
      <p:ext uri="{BB962C8B-B14F-4D97-AF65-F5344CB8AC3E}">
        <p14:creationId xmlns:p14="http://schemas.microsoft.com/office/powerpoint/2010/main" val="28886183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Разширена (добавена) реалност (</a:t>
            </a:r>
            <a:r>
              <a:rPr lang="en-US" sz="2800" dirty="0"/>
              <a:t>Augmented </a:t>
            </a:r>
            <a:r>
              <a:rPr lang="en-US" sz="2800" dirty="0" smtClean="0"/>
              <a:t>reality</a:t>
            </a:r>
            <a:r>
              <a:rPr lang="bg-BG" sz="2800" dirty="0" smtClean="0"/>
              <a:t> - А</a:t>
            </a:r>
            <a:r>
              <a:rPr lang="en-US" sz="2800" dirty="0" smtClean="0"/>
              <a:t>R)</a:t>
            </a:r>
            <a:endParaRPr lang="bg-BG" sz="2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833" y="1828796"/>
            <a:ext cx="7273158" cy="4091152"/>
          </a:xfrm>
          <a:prstGeom prst="rect">
            <a:avLst/>
          </a:prstGeom>
        </p:spPr>
      </p:pic>
      <p:sp>
        <p:nvSpPr>
          <p:cNvPr id="8" name="Content Placeholder 2"/>
          <p:cNvSpPr txBox="1">
            <a:spLocks/>
          </p:cNvSpPr>
          <p:nvPr/>
        </p:nvSpPr>
        <p:spPr>
          <a:xfrm>
            <a:off x="1141413" y="5983249"/>
            <a:ext cx="10426810" cy="512144"/>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sz="2000" dirty="0" smtClean="0"/>
              <a:t>Иван </a:t>
            </a:r>
            <a:r>
              <a:rPr lang="ru-RU" sz="2000" dirty="0"/>
              <a:t>Съдърланд </a:t>
            </a:r>
            <a:r>
              <a:rPr lang="ru-RU" sz="2000" dirty="0" smtClean="0"/>
              <a:t>AR чрез поставени на </a:t>
            </a:r>
            <a:r>
              <a:rPr lang="ru-RU" sz="2000" dirty="0"/>
              <a:t>главата дисплеи за </a:t>
            </a:r>
            <a:r>
              <a:rPr lang="ru-RU" sz="2000" dirty="0" smtClean="0"/>
              <a:t>добавена реалност – 1965 г.</a:t>
            </a:r>
            <a:endParaRPr lang="bg-BG" sz="2000" dirty="0"/>
          </a:p>
        </p:txBody>
      </p:sp>
    </p:spTree>
    <p:extLst>
      <p:ext uri="{BB962C8B-B14F-4D97-AF65-F5344CB8AC3E}">
        <p14:creationId xmlns:p14="http://schemas.microsoft.com/office/powerpoint/2010/main" val="8018562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Разширена (добавена) реалност (</a:t>
            </a:r>
            <a:r>
              <a:rPr lang="en-US" sz="2800" dirty="0"/>
              <a:t>Augmented </a:t>
            </a:r>
            <a:r>
              <a:rPr lang="en-US" sz="2800" dirty="0" smtClean="0"/>
              <a:t>reality</a:t>
            </a:r>
            <a:r>
              <a:rPr lang="bg-BG" sz="2800" dirty="0" smtClean="0"/>
              <a:t> - А</a:t>
            </a:r>
            <a:r>
              <a:rPr lang="en-US" sz="2800" dirty="0" smtClean="0"/>
              <a:t>R)</a:t>
            </a:r>
            <a:endParaRPr lang="bg-BG" sz="2800" dirty="0"/>
          </a:p>
        </p:txBody>
      </p:sp>
      <p:sp>
        <p:nvSpPr>
          <p:cNvPr id="8" name="Content Placeholder 2"/>
          <p:cNvSpPr txBox="1">
            <a:spLocks/>
          </p:cNvSpPr>
          <p:nvPr/>
        </p:nvSpPr>
        <p:spPr>
          <a:xfrm>
            <a:off x="1141413" y="5983249"/>
            <a:ext cx="10426810" cy="512144"/>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Apple </a:t>
            </a:r>
            <a:r>
              <a:rPr lang="en-US" sz="2000" dirty="0" err="1" smtClean="0"/>
              <a:t>ARKit</a:t>
            </a:r>
            <a:endParaRPr lang="bg-BG"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2866" y="1807532"/>
            <a:ext cx="3009647" cy="235432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0876" y="1913145"/>
            <a:ext cx="7461689" cy="3917387"/>
          </a:xfrm>
          <a:prstGeom prst="rect">
            <a:avLst/>
          </a:prstGeom>
        </p:spPr>
      </p:pic>
    </p:spTree>
    <p:extLst>
      <p:ext uri="{BB962C8B-B14F-4D97-AF65-F5344CB8AC3E}">
        <p14:creationId xmlns:p14="http://schemas.microsoft.com/office/powerpoint/2010/main" val="38323833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Разширена (добавена) реалност (</a:t>
            </a:r>
            <a:r>
              <a:rPr lang="en-US" sz="2800" dirty="0"/>
              <a:t>Augmented </a:t>
            </a:r>
            <a:r>
              <a:rPr lang="en-US" sz="2800" dirty="0" smtClean="0"/>
              <a:t>reality</a:t>
            </a:r>
            <a:r>
              <a:rPr lang="bg-BG" sz="2800" dirty="0" smtClean="0"/>
              <a:t> - А</a:t>
            </a:r>
            <a:r>
              <a:rPr lang="en-US" sz="2800" dirty="0" smtClean="0"/>
              <a:t>R)</a:t>
            </a:r>
            <a:endParaRPr lang="bg-BG" sz="2800" dirty="0"/>
          </a:p>
        </p:txBody>
      </p:sp>
      <p:sp>
        <p:nvSpPr>
          <p:cNvPr id="8" name="Content Placeholder 2"/>
          <p:cNvSpPr txBox="1">
            <a:spLocks/>
          </p:cNvSpPr>
          <p:nvPr/>
        </p:nvSpPr>
        <p:spPr>
          <a:xfrm>
            <a:off x="1141413" y="6225230"/>
            <a:ext cx="10426810" cy="49088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Google </a:t>
            </a:r>
            <a:r>
              <a:rPr lang="en-US" sz="2000" dirty="0" err="1" smtClean="0"/>
              <a:t>ARCore</a:t>
            </a:r>
            <a:endParaRPr lang="bg-BG"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3" y="1828796"/>
            <a:ext cx="6562756" cy="43751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760" y="1807532"/>
            <a:ext cx="3162871" cy="193989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4760" y="4264072"/>
            <a:ext cx="3326524" cy="1663262"/>
          </a:xfrm>
          <a:prstGeom prst="rect">
            <a:avLst/>
          </a:prstGeom>
        </p:spPr>
      </p:pic>
    </p:spTree>
    <p:extLst>
      <p:ext uri="{BB962C8B-B14F-4D97-AF65-F5344CB8AC3E}">
        <p14:creationId xmlns:p14="http://schemas.microsoft.com/office/powerpoint/2010/main" val="22316178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Разширена (добавена) реалност (</a:t>
            </a:r>
            <a:r>
              <a:rPr lang="en-US" sz="2800" dirty="0"/>
              <a:t>Augmented </a:t>
            </a:r>
            <a:r>
              <a:rPr lang="en-US" sz="2800" dirty="0" smtClean="0"/>
              <a:t>reality</a:t>
            </a:r>
            <a:r>
              <a:rPr lang="bg-BG" sz="2800" dirty="0" smtClean="0"/>
              <a:t> - А</a:t>
            </a:r>
            <a:r>
              <a:rPr lang="en-US" sz="2800" dirty="0" smtClean="0"/>
              <a:t>R)</a:t>
            </a:r>
            <a:endParaRPr lang="bg-BG" sz="2800" dirty="0"/>
          </a:p>
        </p:txBody>
      </p:sp>
      <p:sp>
        <p:nvSpPr>
          <p:cNvPr id="8" name="Content Placeholder 2"/>
          <p:cNvSpPr txBox="1">
            <a:spLocks/>
          </p:cNvSpPr>
          <p:nvPr/>
        </p:nvSpPr>
        <p:spPr>
          <a:xfrm>
            <a:off x="1141413" y="6225230"/>
            <a:ext cx="10426810" cy="49088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Microsoft </a:t>
            </a:r>
            <a:r>
              <a:rPr lang="en-US" sz="2000" dirty="0" err="1" smtClean="0"/>
              <a:t>Hololens</a:t>
            </a:r>
            <a:endParaRPr lang="bg-BG"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3" y="1988538"/>
            <a:ext cx="6489097" cy="4055686"/>
          </a:xfrm>
          <a:prstGeom prst="rect">
            <a:avLst/>
          </a:prstGeom>
        </p:spPr>
      </p:pic>
      <p:pic>
        <p:nvPicPr>
          <p:cNvPr id="10" name="Picture 9"/>
          <p:cNvPicPr>
            <a:picLocks noChangeAspect="1"/>
          </p:cNvPicPr>
          <p:nvPr/>
        </p:nvPicPr>
        <p:blipFill>
          <a:blip r:embed="rId4"/>
          <a:stretch>
            <a:fillRect/>
          </a:stretch>
        </p:blipFill>
        <p:spPr>
          <a:xfrm>
            <a:off x="7902610" y="1988538"/>
            <a:ext cx="4110713" cy="231227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2169" y="4526267"/>
            <a:ext cx="2785242" cy="1517957"/>
          </a:xfrm>
          <a:prstGeom prst="rect">
            <a:avLst/>
          </a:prstGeom>
        </p:spPr>
      </p:pic>
    </p:spTree>
    <p:extLst>
      <p:ext uri="{BB962C8B-B14F-4D97-AF65-F5344CB8AC3E}">
        <p14:creationId xmlns:p14="http://schemas.microsoft.com/office/powerpoint/2010/main" val="824657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Разширена (добавена) реалност (</a:t>
            </a:r>
            <a:r>
              <a:rPr lang="en-US" sz="2800" dirty="0"/>
              <a:t>Augmented </a:t>
            </a:r>
            <a:r>
              <a:rPr lang="en-US" sz="2800" dirty="0" smtClean="0"/>
              <a:t>reality</a:t>
            </a:r>
            <a:r>
              <a:rPr lang="bg-BG" sz="2800" dirty="0" smtClean="0"/>
              <a:t> - А</a:t>
            </a:r>
            <a:r>
              <a:rPr lang="en-US" sz="2800" dirty="0" smtClean="0"/>
              <a:t>R)</a:t>
            </a:r>
            <a:endParaRPr lang="bg-BG"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348" y="1828796"/>
            <a:ext cx="5822128" cy="4632751"/>
          </a:xfrm>
          <a:prstGeom prst="rect">
            <a:avLst/>
          </a:prstGeom>
        </p:spPr>
      </p:pic>
    </p:spTree>
    <p:extLst>
      <p:ext uri="{BB962C8B-B14F-4D97-AF65-F5344CB8AC3E}">
        <p14:creationId xmlns:p14="http://schemas.microsoft.com/office/powerpoint/2010/main" val="890462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Разширена (добавена) реалност (</a:t>
            </a:r>
            <a:r>
              <a:rPr lang="en-US" sz="2800" dirty="0"/>
              <a:t>Augmented </a:t>
            </a:r>
            <a:r>
              <a:rPr lang="en-US" sz="2800" dirty="0" smtClean="0"/>
              <a:t>reality</a:t>
            </a:r>
            <a:r>
              <a:rPr lang="bg-BG" sz="2800" dirty="0" smtClean="0"/>
              <a:t> - А</a:t>
            </a:r>
            <a:r>
              <a:rPr lang="en-US" sz="2800" dirty="0" smtClean="0"/>
              <a:t>R)</a:t>
            </a:r>
            <a:endParaRPr lang="bg-BG" sz="2800" dirty="0"/>
          </a:p>
        </p:txBody>
      </p:sp>
      <p:pic>
        <p:nvPicPr>
          <p:cNvPr id="4" name="Holoportation_ Virtual 3D Teleportation in Real-tim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94014" y="1807532"/>
            <a:ext cx="7721607" cy="4343404"/>
          </a:xfrm>
          <a:prstGeom prst="rect">
            <a:avLst/>
          </a:prstGeom>
        </p:spPr>
      </p:pic>
    </p:spTree>
    <p:extLst>
      <p:ext uri="{BB962C8B-B14F-4D97-AF65-F5344CB8AC3E}">
        <p14:creationId xmlns:p14="http://schemas.microsoft.com/office/powerpoint/2010/main" val="11063285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3</a:t>
            </a:r>
            <a:r>
              <a:rPr lang="en-US" dirty="0" smtClean="0"/>
              <a:t>D</a:t>
            </a:r>
            <a:r>
              <a:rPr lang="bg-BG" dirty="0" smtClean="0"/>
              <a:t> </a:t>
            </a:r>
            <a:r>
              <a:rPr lang="bg-BG" dirty="0"/>
              <a:t>Визуален изход </a:t>
            </a:r>
            <a:r>
              <a:rPr lang="bg-BG" dirty="0" smtClean="0"/>
              <a:t>(</a:t>
            </a:r>
            <a:r>
              <a:rPr lang="bg-BG" dirty="0"/>
              <a:t>3</a:t>
            </a:r>
            <a:r>
              <a:rPr lang="en-US" dirty="0" smtClean="0"/>
              <a:t>D </a:t>
            </a:r>
            <a:r>
              <a:rPr lang="en-US" dirty="0"/>
              <a:t>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Заключение</a:t>
            </a:r>
          </a:p>
        </p:txBody>
      </p:sp>
      <p:sp>
        <p:nvSpPr>
          <p:cNvPr id="5" name="Content Placeholder 2"/>
          <p:cNvSpPr txBox="1">
            <a:spLocks/>
          </p:cNvSpPr>
          <p:nvPr/>
        </p:nvSpPr>
        <p:spPr>
          <a:xfrm>
            <a:off x="1141413" y="1902122"/>
            <a:ext cx="10426810" cy="402571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ru-RU" dirty="0" smtClean="0"/>
              <a:t>3D изхода </a:t>
            </a:r>
            <a:r>
              <a:rPr lang="ru-RU" dirty="0"/>
              <a:t>предлага голям потенциал за нови медии, но също така и големи предизвикателства при намирането на смислени приложения и безпроблемни взаимодействия. </a:t>
            </a:r>
            <a:endParaRPr lang="ru-RU" dirty="0" smtClean="0"/>
          </a:p>
          <a:p>
            <a:pPr marL="0" indent="0">
              <a:lnSpc>
                <a:spcPct val="114000"/>
              </a:lnSpc>
              <a:spcBef>
                <a:spcPts val="0"/>
              </a:spcBef>
              <a:buNone/>
            </a:pPr>
            <a:r>
              <a:rPr lang="ru-RU" dirty="0" smtClean="0"/>
              <a:t>Има </a:t>
            </a:r>
            <a:r>
              <a:rPr lang="ru-RU" dirty="0"/>
              <a:t>и много отворени въпроси за това как 3D изходът ще взаимодейства със света около него:</a:t>
            </a:r>
          </a:p>
          <a:p>
            <a:pPr marL="540000">
              <a:lnSpc>
                <a:spcPct val="114000"/>
              </a:lnSpc>
              <a:spcBef>
                <a:spcPts val="0"/>
              </a:spcBef>
            </a:pPr>
            <a:r>
              <a:rPr lang="ru-RU" dirty="0"/>
              <a:t>Как хората могат безпроблемно да превключват между AR, VR и други режими на използване, докато изпълняват една и съща задача?</a:t>
            </a:r>
          </a:p>
          <a:p>
            <a:pPr marL="540000">
              <a:lnSpc>
                <a:spcPct val="114000"/>
              </a:lnSpc>
              <a:spcBef>
                <a:spcPts val="0"/>
              </a:spcBef>
            </a:pPr>
            <a:r>
              <a:rPr lang="ru-RU" dirty="0"/>
              <a:t>Как може VR да ангажира групи, когато не всеки има слушалки?</a:t>
            </a:r>
          </a:p>
          <a:p>
            <a:pPr marL="540000">
              <a:lnSpc>
                <a:spcPct val="114000"/>
              </a:lnSpc>
              <a:spcBef>
                <a:spcPts val="0"/>
              </a:spcBef>
            </a:pPr>
            <a:r>
              <a:rPr lang="ru-RU" dirty="0"/>
              <a:t>За какви дейности са подходящи VR и AR? За какви задачи са ужасни</a:t>
            </a:r>
            <a:r>
              <a:rPr lang="ru-RU" dirty="0" smtClean="0"/>
              <a:t>?</a:t>
            </a:r>
            <a:endParaRPr lang="ru-RU" dirty="0"/>
          </a:p>
        </p:txBody>
      </p:sp>
    </p:spTree>
    <p:extLst>
      <p:ext uri="{BB962C8B-B14F-4D97-AF65-F5344CB8AC3E}">
        <p14:creationId xmlns:p14="http://schemas.microsoft.com/office/powerpoint/2010/main" val="17860800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smtClean="0"/>
              <a:t>Физически изход (</a:t>
            </a:r>
            <a:r>
              <a:rPr lang="en-US" dirty="0" smtClean="0"/>
              <a:t>Physical </a:t>
            </a:r>
            <a:r>
              <a:rPr lang="en-US" dirty="0"/>
              <a:t>Output)</a:t>
            </a:r>
            <a:endParaRPr lang="bg-BG" dirty="0"/>
          </a:p>
        </p:txBody>
      </p:sp>
      <p:sp>
        <p:nvSpPr>
          <p:cNvPr id="5" name="Content Placeholder 2"/>
          <p:cNvSpPr txBox="1">
            <a:spLocks/>
          </p:cNvSpPr>
          <p:nvPr/>
        </p:nvSpPr>
        <p:spPr>
          <a:xfrm>
            <a:off x="1141413" y="987972"/>
            <a:ext cx="10426810" cy="571762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100" dirty="0" smtClean="0"/>
              <a:t>„Живеем между две вселени: нашата физическа среда и киберпространството. Въпреки нашето двойно гражданство, липсата на безпроблемни връзки между тези паралелни съществувания оставя голямо разделение между световете на битовете и атомите. В момента ние сме разкъсани между тези успоредни, но несвързани пространства... Потоци от битове изтичат от киберпространството през безброй правоъгълни екрани във физическия свят като фотонни лъчи. Въпреки това, взаимодействията между хората и киберпространството вече са до голяма степен ограничени до традиционните кутии, базирани на GUI при настолните компютри или лаптопи. Взаимодействията с тези GUI са отделени от обикновената физическа среда, в която живеем и взаимодействаме. Въпреки че сме развили различни умения и работни практики за обработка на информация чрез </a:t>
            </a:r>
            <a:r>
              <a:rPr lang="bg-BG" sz="2100" dirty="0" err="1" smtClean="0"/>
              <a:t>хаптични</a:t>
            </a:r>
            <a:r>
              <a:rPr lang="bg-BG" sz="2100" dirty="0" smtClean="0"/>
              <a:t> взаимодействия с физически обекти, както и периферни сетива, повечето от тези практики са пренебрегнати в сегашния дизайн на HCI поради липсата на разнообразие от входни/изходни медии и твърде много пристрастия към графичния изход за сметка на входа от реалния свят.“</a:t>
            </a:r>
          </a:p>
          <a:p>
            <a:pPr marL="0" indent="0" algn="r">
              <a:lnSpc>
                <a:spcPct val="114000"/>
              </a:lnSpc>
              <a:spcBef>
                <a:spcPts val="0"/>
              </a:spcBef>
              <a:buNone/>
            </a:pPr>
            <a:r>
              <a:rPr lang="en-US" sz="1600" i="1" dirty="0"/>
              <a:t>Hiroshi Ishii and </a:t>
            </a:r>
            <a:r>
              <a:rPr lang="en-US" sz="1600" i="1" dirty="0" err="1"/>
              <a:t>Brygg</a:t>
            </a:r>
            <a:r>
              <a:rPr lang="en-US" sz="1600" i="1" dirty="0"/>
              <a:t> </a:t>
            </a:r>
            <a:r>
              <a:rPr lang="en-US" sz="1600" i="1" dirty="0" err="1"/>
              <a:t>Ullmer</a:t>
            </a:r>
            <a:r>
              <a:rPr lang="en-US" sz="1600" i="1" dirty="0"/>
              <a:t>. (1997). Tangible bits: Towards seamless interfaces between people, bit, </a:t>
            </a:r>
            <a:r>
              <a:rPr lang="en-US" sz="1600" i="1" dirty="0" smtClean="0"/>
              <a:t>atoms.</a:t>
            </a:r>
            <a:endParaRPr lang="bg-BG" sz="1600" i="1" dirty="0" smtClean="0"/>
          </a:p>
          <a:p>
            <a:pPr marL="0" indent="0" algn="r">
              <a:lnSpc>
                <a:spcPct val="114000"/>
              </a:lnSpc>
              <a:spcBef>
                <a:spcPts val="0"/>
              </a:spcBef>
              <a:buNone/>
            </a:pPr>
            <a:r>
              <a:rPr lang="en-US" sz="1600" i="1" dirty="0" smtClean="0"/>
              <a:t>ACM </a:t>
            </a:r>
            <a:r>
              <a:rPr lang="en-US" sz="1600" i="1" dirty="0"/>
              <a:t>SIGCHI Conference on Human Factors in Computing Systems (CHI)</a:t>
            </a:r>
            <a:endParaRPr lang="bg-BG" sz="1600" i="1" dirty="0"/>
          </a:p>
        </p:txBody>
      </p:sp>
    </p:spTree>
    <p:extLst>
      <p:ext uri="{BB962C8B-B14F-4D97-AF65-F5344CB8AC3E}">
        <p14:creationId xmlns:p14="http://schemas.microsoft.com/office/powerpoint/2010/main" val="2758027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ru-RU" sz="2800" dirty="0"/>
              <a:t>Дис</a:t>
            </a:r>
            <a:r>
              <a:rPr lang="bg-BG" sz="2800" dirty="0"/>
              <a:t>п</a:t>
            </a:r>
            <a:r>
              <a:rPr lang="ru-RU" sz="2800" dirty="0"/>
              <a:t>леи – Дисплей с течни кристали </a:t>
            </a:r>
            <a:r>
              <a:rPr lang="bg-BG" sz="2800" dirty="0"/>
              <a:t>(</a:t>
            </a:r>
            <a:r>
              <a:rPr lang="en-US" sz="2800"/>
              <a:t>Liquid crystals display – LCD</a:t>
            </a:r>
            <a:r>
              <a:rPr lang="bg-BG" sz="2800"/>
              <a:t>)</a:t>
            </a:r>
            <a:endParaRPr lang="bg-BG" sz="2800" dirty="0"/>
          </a:p>
        </p:txBody>
      </p:sp>
      <p:sp>
        <p:nvSpPr>
          <p:cNvPr id="9" name="Content Placeholder 2"/>
          <p:cNvSpPr txBox="1">
            <a:spLocks/>
          </p:cNvSpPr>
          <p:nvPr/>
        </p:nvSpPr>
        <p:spPr>
          <a:xfrm>
            <a:off x="6624084" y="1690577"/>
            <a:ext cx="5380074" cy="501408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1800" dirty="0" smtClean="0">
                <a:effectLst/>
              </a:rPr>
              <a:t>1. </a:t>
            </a:r>
            <a:r>
              <a:rPr lang="ru-RU" sz="1800" dirty="0" smtClean="0">
                <a:effectLst/>
              </a:rPr>
              <a:t>Поляризиращ </a:t>
            </a:r>
            <a:r>
              <a:rPr lang="ru-RU" sz="1800" dirty="0">
                <a:effectLst/>
              </a:rPr>
              <a:t>филтърен филм с вертикална ос за поляризиране на светлината при влизането й.</a:t>
            </a:r>
          </a:p>
          <a:p>
            <a:pPr marL="0" indent="0">
              <a:lnSpc>
                <a:spcPct val="114000"/>
              </a:lnSpc>
              <a:spcBef>
                <a:spcPts val="0"/>
              </a:spcBef>
              <a:buNone/>
            </a:pPr>
            <a:r>
              <a:rPr lang="en-US" sz="1800" dirty="0" smtClean="0">
                <a:effectLst/>
              </a:rPr>
              <a:t>2. </a:t>
            </a:r>
            <a:r>
              <a:rPr lang="ru-RU" sz="1800" dirty="0" smtClean="0">
                <a:effectLst/>
              </a:rPr>
              <a:t>Стъклен </a:t>
            </a:r>
            <a:r>
              <a:rPr lang="bg-BG" sz="1800" dirty="0" smtClean="0">
                <a:effectLst/>
              </a:rPr>
              <a:t>слой </a:t>
            </a:r>
            <a:r>
              <a:rPr lang="ru-RU" sz="1800" dirty="0" smtClean="0">
                <a:effectLst/>
              </a:rPr>
              <a:t>с електроди от индий-калаев оксид (</a:t>
            </a:r>
            <a:r>
              <a:rPr lang="en-US" sz="1800" dirty="0">
                <a:effectLst/>
              </a:rPr>
              <a:t>Indium-Tin </a:t>
            </a:r>
            <a:r>
              <a:rPr lang="en-US" sz="1800" dirty="0" smtClean="0">
                <a:effectLst/>
              </a:rPr>
              <a:t>oxide</a:t>
            </a:r>
            <a:r>
              <a:rPr lang="bg-BG" sz="1800" dirty="0" smtClean="0">
                <a:effectLst/>
              </a:rPr>
              <a:t> –</a:t>
            </a:r>
            <a:r>
              <a:rPr lang="ru-RU" sz="1800" dirty="0" smtClean="0">
                <a:effectLst/>
              </a:rPr>
              <a:t> ITO). </a:t>
            </a:r>
            <a:r>
              <a:rPr lang="ru-RU" sz="1800" dirty="0">
                <a:effectLst/>
              </a:rPr>
              <a:t>Формите на тези електроди ще определят формите, които ще се появят при включване на LCD дисплея. </a:t>
            </a:r>
            <a:endParaRPr lang="ru-RU" sz="1800" dirty="0" smtClean="0">
              <a:effectLst/>
            </a:endParaRPr>
          </a:p>
          <a:p>
            <a:pPr marL="0" indent="0">
              <a:lnSpc>
                <a:spcPct val="114000"/>
              </a:lnSpc>
              <a:spcBef>
                <a:spcPts val="0"/>
              </a:spcBef>
              <a:buNone/>
            </a:pPr>
            <a:r>
              <a:rPr lang="ru-RU" sz="1800" dirty="0" smtClean="0">
                <a:effectLst/>
              </a:rPr>
              <a:t>3. Усукан нематичен</a:t>
            </a:r>
            <a:r>
              <a:rPr lang="en-US" sz="1800" dirty="0" smtClean="0">
                <a:effectLst/>
              </a:rPr>
              <a:t> (Twisted </a:t>
            </a:r>
            <a:r>
              <a:rPr lang="en-US" sz="1800" dirty="0" err="1" smtClean="0">
                <a:effectLst/>
              </a:rPr>
              <a:t>nematic</a:t>
            </a:r>
            <a:r>
              <a:rPr lang="en-US" sz="1800" dirty="0" smtClean="0">
                <a:effectLst/>
              </a:rPr>
              <a:t> – TN)</a:t>
            </a:r>
            <a:r>
              <a:rPr lang="ru-RU" sz="1800" dirty="0" smtClean="0">
                <a:effectLst/>
              </a:rPr>
              <a:t> </a:t>
            </a:r>
            <a:r>
              <a:rPr lang="ru-RU" sz="1800" dirty="0">
                <a:effectLst/>
              </a:rPr>
              <a:t>течен кристал.</a:t>
            </a:r>
          </a:p>
          <a:p>
            <a:pPr marL="0" indent="0">
              <a:lnSpc>
                <a:spcPct val="114000"/>
              </a:lnSpc>
              <a:spcBef>
                <a:spcPts val="0"/>
              </a:spcBef>
              <a:buNone/>
            </a:pPr>
            <a:r>
              <a:rPr lang="ru-RU" sz="1800" dirty="0" smtClean="0">
                <a:effectLst/>
              </a:rPr>
              <a:t>4. Стъклен слой с ITO филм </a:t>
            </a:r>
            <a:r>
              <a:rPr lang="ru-RU" sz="1800" dirty="0">
                <a:effectLst/>
              </a:rPr>
              <a:t>с хоризонтални ръбове, за да се </a:t>
            </a:r>
            <a:r>
              <a:rPr lang="ru-RU" sz="1800" dirty="0" smtClean="0">
                <a:effectLst/>
              </a:rPr>
              <a:t>подравни с </a:t>
            </a:r>
            <a:r>
              <a:rPr lang="ru-RU" sz="1800" dirty="0">
                <a:effectLst/>
              </a:rPr>
              <a:t>хоризонталния филтър.</a:t>
            </a:r>
          </a:p>
          <a:p>
            <a:pPr marL="0" indent="0">
              <a:lnSpc>
                <a:spcPct val="114000"/>
              </a:lnSpc>
              <a:spcBef>
                <a:spcPts val="0"/>
              </a:spcBef>
              <a:buNone/>
            </a:pPr>
            <a:r>
              <a:rPr lang="ru-RU" sz="1800" dirty="0" smtClean="0">
                <a:effectLst/>
              </a:rPr>
              <a:t>5. Филтър </a:t>
            </a:r>
            <a:r>
              <a:rPr lang="ru-RU" sz="1800" dirty="0">
                <a:effectLst/>
              </a:rPr>
              <a:t>с поляризационен филм с хоризонтална ос за блокиране/пропускане на светлината.</a:t>
            </a:r>
          </a:p>
          <a:p>
            <a:pPr marL="0" indent="0">
              <a:lnSpc>
                <a:spcPct val="114000"/>
              </a:lnSpc>
              <a:spcBef>
                <a:spcPts val="0"/>
              </a:spcBef>
              <a:buNone/>
            </a:pPr>
            <a:r>
              <a:rPr lang="ru-RU" sz="1800" dirty="0" smtClean="0">
                <a:effectLst/>
              </a:rPr>
              <a:t>6. Отразителна </a:t>
            </a:r>
            <a:r>
              <a:rPr lang="ru-RU" sz="1800" dirty="0">
                <a:effectLst/>
              </a:rPr>
              <a:t>повърхност за изпращане на светлина обратно към зрителя. (При LCD с подсветка този слой се заменя или допълва с източник на светлина.)</a:t>
            </a:r>
            <a:endParaRPr lang="bg-BG" sz="1800" dirty="0"/>
          </a:p>
        </p:txBody>
      </p:sp>
      <p:pic>
        <p:nvPicPr>
          <p:cNvPr id="6" name="Picture 5"/>
          <p:cNvPicPr>
            <a:picLocks noChangeAspect="1"/>
          </p:cNvPicPr>
          <p:nvPr/>
        </p:nvPicPr>
        <p:blipFill rotWithShape="1">
          <a:blip r:embed="rId3"/>
          <a:srcRect l="1541" t="10354" r="4844" b="5735"/>
          <a:stretch/>
        </p:blipFill>
        <p:spPr>
          <a:xfrm>
            <a:off x="1103051" y="2243880"/>
            <a:ext cx="5251767" cy="35295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851076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bg-BG" sz="2800" dirty="0" smtClean="0"/>
              <a:t>Отпечатване (</a:t>
            </a:r>
            <a:r>
              <a:rPr lang="en-US" sz="2800" dirty="0" smtClean="0"/>
              <a:t>printing)</a:t>
            </a:r>
            <a:endParaRPr lang="bg-BG" sz="2800" dirty="0"/>
          </a:p>
        </p:txBody>
      </p:sp>
      <p:grpSp>
        <p:nvGrpSpPr>
          <p:cNvPr id="8" name="Group 7"/>
          <p:cNvGrpSpPr/>
          <p:nvPr/>
        </p:nvGrpSpPr>
        <p:grpSpPr>
          <a:xfrm>
            <a:off x="1650124" y="2028496"/>
            <a:ext cx="9302694" cy="4163208"/>
            <a:chOff x="1744717" y="2102069"/>
            <a:chExt cx="8713076" cy="3899338"/>
          </a:xfrm>
        </p:grpSpPr>
        <p:sp>
          <p:nvSpPr>
            <p:cNvPr id="7" name="Rectangle 6"/>
            <p:cNvSpPr/>
            <p:nvPr/>
          </p:nvSpPr>
          <p:spPr>
            <a:xfrm>
              <a:off x="1744717" y="2102069"/>
              <a:ext cx="8713076" cy="38993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948" y="2112574"/>
              <a:ext cx="8672928" cy="3838991"/>
            </a:xfrm>
            <a:prstGeom prst="rect">
              <a:avLst/>
            </a:prstGeom>
          </p:spPr>
        </p:pic>
      </p:grpSp>
    </p:spTree>
    <p:extLst>
      <p:ext uri="{BB962C8B-B14F-4D97-AF65-F5344CB8AC3E}">
        <p14:creationId xmlns:p14="http://schemas.microsoft.com/office/powerpoint/2010/main" val="37147590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034454"/>
            <a:ext cx="10426810" cy="620110"/>
          </a:xfrm>
        </p:spPr>
        <p:txBody>
          <a:bodyPr>
            <a:noAutofit/>
          </a:bodyPr>
          <a:lstStyle/>
          <a:p>
            <a:pPr marL="0" indent="0">
              <a:lnSpc>
                <a:spcPct val="114000"/>
              </a:lnSpc>
              <a:spcBef>
                <a:spcPts val="0"/>
              </a:spcBef>
              <a:buNone/>
            </a:pPr>
            <a:r>
              <a:rPr lang="bg-BG" sz="2800" dirty="0"/>
              <a:t>Отпечатване (</a:t>
            </a:r>
            <a:r>
              <a:rPr lang="en-US" sz="2800" dirty="0"/>
              <a:t>printing)</a:t>
            </a:r>
            <a:endParaRPr lang="bg-BG" sz="2800" dirty="0"/>
          </a:p>
        </p:txBody>
      </p:sp>
      <p:sp>
        <p:nvSpPr>
          <p:cNvPr id="4" name="Content Placeholder 2"/>
          <p:cNvSpPr txBox="1">
            <a:spLocks/>
          </p:cNvSpPr>
          <p:nvPr/>
        </p:nvSpPr>
        <p:spPr>
          <a:xfrm>
            <a:off x="1141413" y="1623033"/>
            <a:ext cx="10426810" cy="53159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buNone/>
            </a:pPr>
            <a:r>
              <a:rPr lang="ru-RU" dirty="0"/>
              <a:t>Защо печатането беше толкова </a:t>
            </a:r>
            <a:r>
              <a:rPr lang="ru-RU" dirty="0" smtClean="0"/>
              <a:t>важно?</a:t>
            </a:r>
            <a:endParaRPr lang="ru-RU"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237"/>
          <a:stretch/>
        </p:blipFill>
        <p:spPr>
          <a:xfrm>
            <a:off x="2512679" y="2154623"/>
            <a:ext cx="4907620" cy="4546253"/>
          </a:xfrm>
          <a:prstGeom prst="rect">
            <a:avLst/>
          </a:prstGeom>
        </p:spPr>
      </p:pic>
      <p:sp>
        <p:nvSpPr>
          <p:cNvPr id="6" name="Content Placeholder 2"/>
          <p:cNvSpPr txBox="1">
            <a:spLocks/>
          </p:cNvSpPr>
          <p:nvPr/>
        </p:nvSpPr>
        <p:spPr>
          <a:xfrm>
            <a:off x="7535914" y="6169286"/>
            <a:ext cx="4256693" cy="53159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buNone/>
            </a:pPr>
            <a:r>
              <a:rPr lang="en-US" sz="2000" dirty="0" smtClean="0"/>
              <a:t>EDI – Electronic Data Interchange</a:t>
            </a:r>
            <a:endParaRPr lang="ru-RU" sz="2000" dirty="0"/>
          </a:p>
        </p:txBody>
      </p:sp>
    </p:spTree>
    <p:extLst>
      <p:ext uri="{BB962C8B-B14F-4D97-AF65-F5344CB8AC3E}">
        <p14:creationId xmlns:p14="http://schemas.microsoft.com/office/powerpoint/2010/main" val="35677300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034454"/>
            <a:ext cx="10426810" cy="620110"/>
          </a:xfrm>
        </p:spPr>
        <p:txBody>
          <a:bodyPr>
            <a:noAutofit/>
          </a:bodyPr>
          <a:lstStyle/>
          <a:p>
            <a:pPr marL="0" indent="0">
              <a:lnSpc>
                <a:spcPct val="114000"/>
              </a:lnSpc>
              <a:spcBef>
                <a:spcPts val="0"/>
              </a:spcBef>
              <a:buNone/>
            </a:pPr>
            <a:r>
              <a:rPr lang="bg-BG" sz="2800" dirty="0"/>
              <a:t>Отпечатване (</a:t>
            </a:r>
            <a:r>
              <a:rPr lang="en-US" sz="2800" dirty="0"/>
              <a:t>printing)</a:t>
            </a:r>
            <a:endParaRPr lang="bg-BG" sz="2800" dirty="0"/>
          </a:p>
        </p:txBody>
      </p:sp>
      <p:sp>
        <p:nvSpPr>
          <p:cNvPr id="4" name="Content Placeholder 2"/>
          <p:cNvSpPr txBox="1">
            <a:spLocks/>
          </p:cNvSpPr>
          <p:nvPr/>
        </p:nvSpPr>
        <p:spPr>
          <a:xfrm>
            <a:off x="1141413" y="1623033"/>
            <a:ext cx="10426810" cy="53159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buNone/>
            </a:pPr>
            <a:r>
              <a:rPr lang="ru-RU" dirty="0"/>
              <a:t>Защо печатането беше толкова </a:t>
            </a:r>
            <a:r>
              <a:rPr lang="ru-RU" dirty="0" smtClean="0"/>
              <a:t>важно?</a:t>
            </a:r>
            <a:endParaRPr lang="ru-RU" dirty="0"/>
          </a:p>
        </p:txBody>
      </p:sp>
      <p:sp>
        <p:nvSpPr>
          <p:cNvPr id="6" name="Content Placeholder 2"/>
          <p:cNvSpPr txBox="1">
            <a:spLocks/>
          </p:cNvSpPr>
          <p:nvPr/>
        </p:nvSpPr>
        <p:spPr>
          <a:xfrm>
            <a:off x="2405281" y="5559354"/>
            <a:ext cx="7378262" cy="82865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buNone/>
            </a:pPr>
            <a:r>
              <a:rPr lang="ru-RU" sz="2000" dirty="0"/>
              <a:t>Две жени в хотел Waldorf-Astoria през 1918 г., управляващи машини за </a:t>
            </a:r>
            <a:r>
              <a:rPr lang="ru-RU" sz="2000" dirty="0" smtClean="0"/>
              <a:t>тикер</a:t>
            </a:r>
            <a:r>
              <a:rPr lang="ru-RU" sz="2000" baseline="30000" dirty="0" smtClean="0"/>
              <a:t>1</a:t>
            </a:r>
            <a:r>
              <a:rPr lang="ru-RU" sz="2000" dirty="0" smtClean="0"/>
              <a:t> </a:t>
            </a:r>
            <a:r>
              <a:rPr lang="ru-RU" sz="2000" dirty="0"/>
              <a:t>и борсови бордове</a:t>
            </a:r>
          </a:p>
        </p:txBody>
      </p:sp>
      <p:pic>
        <p:nvPicPr>
          <p:cNvPr id="7" name="Picture 6"/>
          <p:cNvPicPr>
            <a:picLocks noChangeAspect="1"/>
          </p:cNvPicPr>
          <p:nvPr/>
        </p:nvPicPr>
        <p:blipFill>
          <a:blip r:embed="rId3"/>
          <a:stretch>
            <a:fillRect/>
          </a:stretch>
        </p:blipFill>
        <p:spPr>
          <a:xfrm>
            <a:off x="3353993" y="2190837"/>
            <a:ext cx="5484015" cy="3332303"/>
          </a:xfrm>
          <a:prstGeom prst="rect">
            <a:avLst/>
          </a:prstGeom>
        </p:spPr>
      </p:pic>
      <p:sp>
        <p:nvSpPr>
          <p:cNvPr id="8" name="Footer Placeholder 7"/>
          <p:cNvSpPr>
            <a:spLocks noGrp="1"/>
          </p:cNvSpPr>
          <p:nvPr>
            <p:ph type="ftr" sz="quarter" idx="11"/>
          </p:nvPr>
        </p:nvSpPr>
        <p:spPr>
          <a:xfrm>
            <a:off x="1141413" y="6388010"/>
            <a:ext cx="10325373" cy="365125"/>
          </a:xfrm>
        </p:spPr>
        <p:txBody>
          <a:bodyPr/>
          <a:lstStyle/>
          <a:p>
            <a:r>
              <a:rPr lang="ru-RU" dirty="0" smtClean="0"/>
              <a:t>Тикер - кратко име в борсовата информация на котираните инструменти (акции, облигации, индекси). Това е уникален идентификатор в рамките на една обменна или информационна система. (</a:t>
            </a:r>
            <a:r>
              <a:rPr lang="en-US" dirty="0"/>
              <a:t>https://</a:t>
            </a:r>
            <a:r>
              <a:rPr lang="en-US" dirty="0" smtClean="0"/>
              <a:t>kato.koshachek.com/articles/kakvo-oznachava-tiker-znachenija-na-dumite.html</a:t>
            </a:r>
            <a:r>
              <a:rPr lang="bg-BG" dirty="0" smtClean="0"/>
              <a:t> - 16.04.2022 г.)</a:t>
            </a:r>
            <a:endParaRPr lang="en-US" dirty="0"/>
          </a:p>
        </p:txBody>
      </p:sp>
    </p:spTree>
    <p:extLst>
      <p:ext uri="{BB962C8B-B14F-4D97-AF65-F5344CB8AC3E}">
        <p14:creationId xmlns:p14="http://schemas.microsoft.com/office/powerpoint/2010/main" val="18219982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034454"/>
            <a:ext cx="10426810" cy="620110"/>
          </a:xfrm>
        </p:spPr>
        <p:txBody>
          <a:bodyPr>
            <a:noAutofit/>
          </a:bodyPr>
          <a:lstStyle/>
          <a:p>
            <a:pPr marL="0" indent="0">
              <a:lnSpc>
                <a:spcPct val="114000"/>
              </a:lnSpc>
              <a:spcBef>
                <a:spcPts val="0"/>
              </a:spcBef>
              <a:buNone/>
            </a:pPr>
            <a:r>
              <a:rPr lang="bg-BG" sz="2800" dirty="0"/>
              <a:t>Отпечатване (</a:t>
            </a:r>
            <a:r>
              <a:rPr lang="en-US" sz="2800" dirty="0"/>
              <a:t>printing)</a:t>
            </a:r>
            <a:endParaRPr lang="bg-BG" sz="2800" dirty="0"/>
          </a:p>
        </p:txBody>
      </p:sp>
      <p:sp>
        <p:nvSpPr>
          <p:cNvPr id="6" name="Content Placeholder 2"/>
          <p:cNvSpPr txBox="1">
            <a:spLocks/>
          </p:cNvSpPr>
          <p:nvPr/>
        </p:nvSpPr>
        <p:spPr>
          <a:xfrm>
            <a:off x="8959805" y="3865467"/>
            <a:ext cx="2837796" cy="53159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buNone/>
            </a:pPr>
            <a:r>
              <a:rPr lang="en-US" sz="2000" dirty="0"/>
              <a:t>Charles Babbage</a:t>
            </a:r>
            <a:endParaRPr lang="ru-RU" sz="2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0533" y="1700364"/>
            <a:ext cx="4870438" cy="381063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996" y="3435254"/>
            <a:ext cx="4175703" cy="315319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5929" y="1034454"/>
            <a:ext cx="2348012" cy="2780255"/>
          </a:xfrm>
          <a:prstGeom prst="rect">
            <a:avLst/>
          </a:prstGeom>
        </p:spPr>
      </p:pic>
      <p:sp>
        <p:nvSpPr>
          <p:cNvPr id="10" name="Content Placeholder 2"/>
          <p:cNvSpPr txBox="1">
            <a:spLocks/>
          </p:cNvSpPr>
          <p:nvPr/>
        </p:nvSpPr>
        <p:spPr>
          <a:xfrm>
            <a:off x="4731699" y="5783925"/>
            <a:ext cx="4706591" cy="53159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buNone/>
            </a:pPr>
            <a:r>
              <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bg-BG" sz="2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000" dirty="0" smtClean="0">
                <a:effectLst>
                  <a:outerShdw blurRad="38100" dist="38100" dir="2700000" algn="tl">
                    <a:srgbClr val="000000">
                      <a:alpha val="43137"/>
                    </a:srgbClr>
                  </a:outerShdw>
                </a:effectLst>
              </a:rPr>
              <a:t>Analytical Engine </a:t>
            </a:r>
            <a:r>
              <a:rPr lang="bg-BG" sz="2000" dirty="0" smtClean="0">
                <a:effectLst>
                  <a:outerShdw blurRad="38100" dist="38100" dir="2700000" algn="tl">
                    <a:srgbClr val="000000">
                      <a:alpha val="43137"/>
                    </a:srgbClr>
                  </a:outerShdw>
                </a:effectLst>
              </a:rPr>
              <a:t>на</a:t>
            </a:r>
            <a:r>
              <a:rPr lang="en-US" sz="2000" dirty="0" smtClean="0">
                <a:effectLst>
                  <a:outerShdw blurRad="38100" dist="38100" dir="2700000" algn="tl">
                    <a:srgbClr val="000000">
                      <a:alpha val="43137"/>
                    </a:srgbClr>
                  </a:outerShdw>
                </a:effectLst>
              </a:rPr>
              <a:t> Charles </a:t>
            </a:r>
            <a:r>
              <a:rPr lang="en-US" sz="2000" dirty="0">
                <a:effectLst>
                  <a:outerShdw blurRad="38100" dist="38100" dir="2700000" algn="tl">
                    <a:srgbClr val="000000">
                      <a:alpha val="43137"/>
                    </a:srgbClr>
                  </a:outerShdw>
                </a:effectLst>
              </a:rPr>
              <a:t>Babbage</a:t>
            </a:r>
            <a:endParaRPr lang="ru-RU" sz="2000" dirty="0">
              <a:effectLst>
                <a:outerShdw blurRad="38100" dist="38100" dir="2700000" algn="tl">
                  <a:srgbClr val="000000">
                    <a:alpha val="43137"/>
                  </a:srgbClr>
                </a:outerShdw>
              </a:effectLst>
            </a:endParaRPr>
          </a:p>
        </p:txBody>
      </p:sp>
      <p:sp>
        <p:nvSpPr>
          <p:cNvPr id="11" name="Content Placeholder 2"/>
          <p:cNvSpPr txBox="1">
            <a:spLocks/>
          </p:cNvSpPr>
          <p:nvPr/>
        </p:nvSpPr>
        <p:spPr>
          <a:xfrm>
            <a:off x="290551" y="1954924"/>
            <a:ext cx="4039711" cy="148032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buNone/>
            </a:pPr>
            <a:r>
              <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bg-BG" sz="2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bg-BG" sz="2000" dirty="0" smtClean="0">
                <a:effectLst>
                  <a:outerShdw blurRad="38100" dist="38100" dir="2700000" algn="tl">
                    <a:srgbClr val="000000">
                      <a:alpha val="43137"/>
                    </a:srgbClr>
                  </a:outerShdw>
                </a:effectLst>
              </a:rPr>
              <a:t>Отпечатващо устройство </a:t>
            </a:r>
            <a:r>
              <a:rPr lang="en-US" sz="2000" dirty="0" smtClean="0">
                <a:effectLst>
                  <a:outerShdw blurRad="38100" dist="38100" dir="2700000" algn="tl">
                    <a:srgbClr val="000000">
                      <a:alpha val="43137"/>
                    </a:srgbClr>
                  </a:outerShdw>
                </a:effectLst>
              </a:rPr>
              <a:t>DE2,</a:t>
            </a:r>
            <a:r>
              <a:rPr lang="bg-BG" sz="2000" dirty="0" smtClean="0">
                <a:effectLst>
                  <a:outerShdw blurRad="38100" dist="38100" dir="2700000" algn="tl">
                    <a:srgbClr val="000000">
                      <a:alpha val="43137"/>
                    </a:srgbClr>
                  </a:outerShdw>
                </a:effectLst>
              </a:rPr>
              <a:t> базирано на дизайна на</a:t>
            </a:r>
            <a:r>
              <a:rPr lang="en-US" sz="2000" dirty="0" smtClean="0">
                <a:effectLst>
                  <a:outerShdw blurRad="38100" dist="38100" dir="2700000" algn="tl">
                    <a:srgbClr val="000000">
                      <a:alpha val="43137"/>
                    </a:srgbClr>
                  </a:outerShdw>
                </a:effectLst>
              </a:rPr>
              <a:t> </a:t>
            </a:r>
            <a:endParaRPr lang="bg-BG" sz="2000" dirty="0" smtClean="0">
              <a:effectLst>
                <a:outerShdw blurRad="38100" dist="38100" dir="2700000" algn="tl">
                  <a:srgbClr val="000000">
                    <a:alpha val="43137"/>
                  </a:srgbClr>
                </a:outerShdw>
              </a:effectLst>
            </a:endParaRPr>
          </a:p>
          <a:p>
            <a:pPr marL="0" indent="0" algn="ctr">
              <a:buNone/>
            </a:pPr>
            <a:r>
              <a:rPr lang="en-US" sz="2000" dirty="0" smtClean="0">
                <a:effectLst>
                  <a:outerShdw blurRad="38100" dist="38100" dir="2700000" algn="tl">
                    <a:srgbClr val="000000">
                      <a:alpha val="43137"/>
                    </a:srgbClr>
                  </a:outerShdw>
                </a:effectLst>
              </a:rPr>
              <a:t>Charles </a:t>
            </a:r>
            <a:r>
              <a:rPr lang="en-US" sz="2000" dirty="0">
                <a:effectLst>
                  <a:outerShdw blurRad="38100" dist="38100" dir="2700000" algn="tl">
                    <a:srgbClr val="000000">
                      <a:alpha val="43137"/>
                    </a:srgbClr>
                  </a:outerShdw>
                </a:effectLst>
              </a:rPr>
              <a:t>Babbage</a:t>
            </a:r>
            <a:endParaRPr lang="ru-RU"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636626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a:t>Отпечатване (</a:t>
            </a:r>
            <a:r>
              <a:rPr lang="en-US" sz="2800" dirty="0"/>
              <a:t>printing</a:t>
            </a:r>
            <a:r>
              <a:rPr lang="en-US" sz="2800" dirty="0" smtClean="0"/>
              <a:t>)</a:t>
            </a:r>
            <a:r>
              <a:rPr lang="bg-BG" sz="2800" dirty="0" smtClean="0"/>
              <a:t> – матрични</a:t>
            </a:r>
            <a:r>
              <a:rPr lang="en-US" sz="2800" dirty="0" smtClean="0"/>
              <a:t> (dot-matrix)</a:t>
            </a:r>
            <a:r>
              <a:rPr lang="bg-BG" sz="2800" dirty="0" smtClean="0"/>
              <a:t> принтери</a:t>
            </a:r>
            <a:endParaRPr lang="bg-BG" sz="28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0162"/>
          <a:stretch/>
        </p:blipFill>
        <p:spPr>
          <a:xfrm>
            <a:off x="1693648" y="1626974"/>
            <a:ext cx="3430824" cy="22590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651" y="1626974"/>
            <a:ext cx="3227197" cy="224529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502" y="4107164"/>
            <a:ext cx="4569083" cy="257010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886" y="4044432"/>
            <a:ext cx="3955300" cy="2632841"/>
          </a:xfrm>
          <a:prstGeom prst="rect">
            <a:avLst/>
          </a:prstGeom>
        </p:spPr>
      </p:pic>
    </p:spTree>
    <p:extLst>
      <p:ext uri="{BB962C8B-B14F-4D97-AF65-F5344CB8AC3E}">
        <p14:creationId xmlns:p14="http://schemas.microsoft.com/office/powerpoint/2010/main" val="38795206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Отпечатване (</a:t>
            </a:r>
            <a:r>
              <a:rPr lang="en-US" sz="2800" dirty="0" smtClean="0"/>
              <a:t>printing)</a:t>
            </a:r>
            <a:r>
              <a:rPr lang="bg-BG" sz="2800" dirty="0" smtClean="0"/>
              <a:t> – мастиленоструйни (</a:t>
            </a:r>
            <a:r>
              <a:rPr lang="en-US" sz="2800" dirty="0" smtClean="0"/>
              <a:t>inkjet)</a:t>
            </a:r>
            <a:r>
              <a:rPr lang="bg-BG" sz="2800" dirty="0" smtClean="0"/>
              <a:t> принтери</a:t>
            </a:r>
            <a:endParaRPr lang="bg-BG" sz="2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35" y="2226900"/>
            <a:ext cx="5276193" cy="395714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1020" y="4411688"/>
            <a:ext cx="3312000" cy="226380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020" y="1654564"/>
            <a:ext cx="3312000" cy="2592948"/>
          </a:xfrm>
          <a:prstGeom prst="rect">
            <a:avLst/>
          </a:prstGeom>
        </p:spPr>
      </p:pic>
    </p:spTree>
    <p:extLst>
      <p:ext uri="{BB962C8B-B14F-4D97-AF65-F5344CB8AC3E}">
        <p14:creationId xmlns:p14="http://schemas.microsoft.com/office/powerpoint/2010/main" val="15024628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Отпечатване (</a:t>
            </a:r>
            <a:r>
              <a:rPr lang="en-US" sz="2800" dirty="0" smtClean="0"/>
              <a:t>printing)</a:t>
            </a:r>
            <a:r>
              <a:rPr lang="bg-BG" sz="2800" dirty="0" smtClean="0"/>
              <a:t> – лазерни (</a:t>
            </a:r>
            <a:r>
              <a:rPr lang="en-US" sz="2800" dirty="0" smtClean="0"/>
              <a:t>laser)</a:t>
            </a:r>
            <a:r>
              <a:rPr lang="bg-BG" sz="2800" dirty="0" smtClean="0"/>
              <a:t> принтери</a:t>
            </a:r>
            <a:endParaRPr lang="bg-BG"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778" y="4471485"/>
            <a:ext cx="2480441" cy="21083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873" y="1941784"/>
            <a:ext cx="5553069" cy="44169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0125" y="1654564"/>
            <a:ext cx="3487745" cy="2612130"/>
          </a:xfrm>
          <a:prstGeom prst="rect">
            <a:avLst/>
          </a:prstGeom>
        </p:spPr>
      </p:pic>
    </p:spTree>
    <p:extLst>
      <p:ext uri="{BB962C8B-B14F-4D97-AF65-F5344CB8AC3E}">
        <p14:creationId xmlns:p14="http://schemas.microsoft.com/office/powerpoint/2010/main" val="426909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Отпечатване (</a:t>
            </a:r>
            <a:r>
              <a:rPr lang="en-US" sz="2800" dirty="0" smtClean="0"/>
              <a:t>printing)</a:t>
            </a:r>
            <a:r>
              <a:rPr lang="bg-BG" sz="2800" dirty="0" smtClean="0"/>
              <a:t> – принтери с термични ефекти</a:t>
            </a:r>
            <a:endParaRPr lang="bg-BG" sz="2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265" y="1752185"/>
            <a:ext cx="3714750" cy="20288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475" y="3878631"/>
            <a:ext cx="6796580" cy="286589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1413" y="2037350"/>
            <a:ext cx="2876550" cy="2114550"/>
          </a:xfrm>
          <a:prstGeom prst="rect">
            <a:avLst/>
          </a:prstGeom>
        </p:spPr>
      </p:pic>
    </p:spTree>
    <p:extLst>
      <p:ext uri="{BB962C8B-B14F-4D97-AF65-F5344CB8AC3E}">
        <p14:creationId xmlns:p14="http://schemas.microsoft.com/office/powerpoint/2010/main" val="38338644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Отпечатване (</a:t>
            </a:r>
            <a:r>
              <a:rPr lang="en-US" sz="2800" dirty="0" smtClean="0"/>
              <a:t>printing)</a:t>
            </a:r>
            <a:r>
              <a:rPr lang="bg-BG" sz="2800" dirty="0" smtClean="0"/>
              <a:t> – </a:t>
            </a:r>
            <a:r>
              <a:rPr lang="en-US" sz="2800" dirty="0" smtClean="0"/>
              <a:t>3D </a:t>
            </a:r>
            <a:r>
              <a:rPr lang="bg-BG" sz="2800" dirty="0" smtClean="0"/>
              <a:t>принтери</a:t>
            </a:r>
            <a:endParaRPr lang="bg-BG" sz="2800" dirty="0"/>
          </a:p>
        </p:txBody>
      </p:sp>
      <p:grpSp>
        <p:nvGrpSpPr>
          <p:cNvPr id="9" name="Group 8"/>
          <p:cNvGrpSpPr/>
          <p:nvPr/>
        </p:nvGrpSpPr>
        <p:grpSpPr>
          <a:xfrm>
            <a:off x="1141413" y="2355341"/>
            <a:ext cx="4130566" cy="4166926"/>
            <a:chOff x="1629103" y="1787537"/>
            <a:chExt cx="4687614" cy="4728877"/>
          </a:xfrm>
        </p:grpSpPr>
        <p:sp>
          <p:nvSpPr>
            <p:cNvPr id="5" name="Rectangle 4"/>
            <p:cNvSpPr/>
            <p:nvPr/>
          </p:nvSpPr>
          <p:spPr>
            <a:xfrm>
              <a:off x="1629103" y="1787537"/>
              <a:ext cx="4687614" cy="47288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963" y="1955948"/>
              <a:ext cx="4434342" cy="4434342"/>
            </a:xfrm>
            <a:prstGeom prst="rect">
              <a:avLst/>
            </a:prstGeom>
          </p:spPr>
        </p:pic>
      </p:grpSp>
      <p:sp>
        <p:nvSpPr>
          <p:cNvPr id="10" name="Content Placeholder 2"/>
          <p:cNvSpPr txBox="1">
            <a:spLocks/>
          </p:cNvSpPr>
          <p:nvPr/>
        </p:nvSpPr>
        <p:spPr>
          <a:xfrm>
            <a:off x="931502" y="1618242"/>
            <a:ext cx="10636721" cy="62011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100" dirty="0"/>
              <a:t>М</a:t>
            </a:r>
            <a:r>
              <a:rPr lang="ru-RU" sz="2100" dirty="0" smtClean="0"/>
              <a:t>оделиране/производство </a:t>
            </a:r>
            <a:r>
              <a:rPr lang="ru-RU" sz="2100" dirty="0"/>
              <a:t>със стопени </a:t>
            </a:r>
            <a:r>
              <a:rPr lang="ru-RU" sz="2100" dirty="0" smtClean="0"/>
              <a:t>нишки</a:t>
            </a:r>
            <a:r>
              <a:rPr lang="en-US" sz="2100" dirty="0"/>
              <a:t> (fused filament modeling/fabrication </a:t>
            </a:r>
            <a:r>
              <a:rPr lang="en-US" sz="2100" dirty="0" smtClean="0"/>
              <a:t>– FDM)</a:t>
            </a:r>
            <a:endParaRPr lang="bg-BG" sz="2100" dirty="0"/>
          </a:p>
        </p:txBody>
      </p:sp>
      <p:sp>
        <p:nvSpPr>
          <p:cNvPr id="11" name="Content Placeholder 2"/>
          <p:cNvSpPr txBox="1">
            <a:spLocks/>
          </p:cNvSpPr>
          <p:nvPr/>
        </p:nvSpPr>
        <p:spPr>
          <a:xfrm>
            <a:off x="5612524" y="3237186"/>
            <a:ext cx="5955699" cy="2652951"/>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dirty="0" smtClean="0"/>
              <a:t>a) нишка от пластмасов материал</a:t>
            </a:r>
          </a:p>
          <a:p>
            <a:pPr marL="0" indent="0">
              <a:lnSpc>
                <a:spcPct val="114000"/>
              </a:lnSpc>
              <a:spcBef>
                <a:spcPts val="0"/>
              </a:spcBef>
              <a:buNone/>
            </a:pPr>
            <a:r>
              <a:rPr lang="bg-BG" dirty="0" smtClean="0"/>
              <a:t>b) нагрята движеща се глава </a:t>
            </a:r>
          </a:p>
          <a:p>
            <a:pPr marL="0" indent="0">
              <a:lnSpc>
                <a:spcPct val="114000"/>
              </a:lnSpc>
              <a:spcBef>
                <a:spcPts val="0"/>
              </a:spcBef>
              <a:buNone/>
            </a:pPr>
            <a:r>
              <a:rPr lang="bg-BG" dirty="0" smtClean="0"/>
              <a:t>c) Форма</a:t>
            </a:r>
          </a:p>
          <a:p>
            <a:pPr marL="0" indent="0">
              <a:lnSpc>
                <a:spcPct val="114000"/>
              </a:lnSpc>
              <a:spcBef>
                <a:spcPts val="0"/>
              </a:spcBef>
              <a:buNone/>
            </a:pPr>
            <a:r>
              <a:rPr lang="bg-BG" dirty="0" smtClean="0"/>
              <a:t>d) допълнителни вертикални опорни конструкции </a:t>
            </a:r>
          </a:p>
          <a:p>
            <a:pPr marL="0" indent="0">
              <a:lnSpc>
                <a:spcPct val="114000"/>
              </a:lnSpc>
              <a:spcBef>
                <a:spcPts val="0"/>
              </a:spcBef>
              <a:buNone/>
            </a:pPr>
            <a:r>
              <a:rPr lang="bg-BG" dirty="0" smtClean="0"/>
              <a:t>e) движеща се платформа</a:t>
            </a:r>
          </a:p>
        </p:txBody>
      </p:sp>
    </p:spTree>
    <p:extLst>
      <p:ext uri="{BB962C8B-B14F-4D97-AF65-F5344CB8AC3E}">
        <p14:creationId xmlns:p14="http://schemas.microsoft.com/office/powerpoint/2010/main" val="21537804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Отпечатване (</a:t>
            </a:r>
            <a:r>
              <a:rPr lang="en-US" sz="2800" dirty="0" smtClean="0"/>
              <a:t>printing)</a:t>
            </a:r>
            <a:r>
              <a:rPr lang="bg-BG" sz="2800" dirty="0" smtClean="0"/>
              <a:t> – </a:t>
            </a:r>
            <a:r>
              <a:rPr lang="en-US" sz="2800" dirty="0" smtClean="0"/>
              <a:t>3D </a:t>
            </a:r>
            <a:r>
              <a:rPr lang="bg-BG" sz="2800" dirty="0" smtClean="0"/>
              <a:t>принтери</a:t>
            </a:r>
            <a:endParaRPr lang="bg-BG" sz="2800" dirty="0"/>
          </a:p>
        </p:txBody>
      </p:sp>
      <p:sp>
        <p:nvSpPr>
          <p:cNvPr id="10" name="Content Placeholder 2"/>
          <p:cNvSpPr txBox="1">
            <a:spLocks/>
          </p:cNvSpPr>
          <p:nvPr/>
        </p:nvSpPr>
        <p:spPr>
          <a:xfrm>
            <a:off x="931502" y="1618242"/>
            <a:ext cx="10636721" cy="62011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dirty="0" smtClean="0"/>
              <a:t>С</a:t>
            </a:r>
            <a:r>
              <a:rPr lang="ru-RU" dirty="0" smtClean="0"/>
              <a:t>тереолитография</a:t>
            </a:r>
            <a:r>
              <a:rPr lang="en-US" dirty="0"/>
              <a:t> (</a:t>
            </a:r>
            <a:r>
              <a:rPr lang="en-US" dirty="0" err="1"/>
              <a:t>stereolithography</a:t>
            </a:r>
            <a:r>
              <a:rPr lang="en-US" dirty="0"/>
              <a:t>)</a:t>
            </a:r>
            <a:endParaRPr lang="bg-BG" dirty="0"/>
          </a:p>
        </p:txBody>
      </p:sp>
      <p:sp>
        <p:nvSpPr>
          <p:cNvPr id="11" name="Content Placeholder 2"/>
          <p:cNvSpPr txBox="1">
            <a:spLocks/>
          </p:cNvSpPr>
          <p:nvPr/>
        </p:nvSpPr>
        <p:spPr>
          <a:xfrm>
            <a:off x="5385215" y="2698411"/>
            <a:ext cx="5955699" cy="354712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a) светлинно излъчващо устройство (лазер или DLP) </a:t>
            </a:r>
          </a:p>
          <a:p>
            <a:pPr marL="0" indent="0">
              <a:lnSpc>
                <a:spcPct val="114000"/>
              </a:lnSpc>
              <a:spcBef>
                <a:spcPts val="0"/>
              </a:spcBef>
              <a:buNone/>
            </a:pPr>
            <a:r>
              <a:rPr lang="bg-BG" sz="2800" dirty="0" smtClean="0"/>
              <a:t>b) резервоар, пълнен с течна </a:t>
            </a:r>
            <a:r>
              <a:rPr lang="bg-BG" sz="2800" dirty="0" err="1" smtClean="0"/>
              <a:t>фотополимеризираща</a:t>
            </a:r>
            <a:r>
              <a:rPr lang="bg-BG" sz="2800" dirty="0" smtClean="0"/>
              <a:t> смола</a:t>
            </a:r>
          </a:p>
          <a:p>
            <a:pPr marL="0" indent="0">
              <a:lnSpc>
                <a:spcPct val="114000"/>
              </a:lnSpc>
              <a:spcBef>
                <a:spcPts val="0"/>
              </a:spcBef>
              <a:buNone/>
            </a:pPr>
            <a:r>
              <a:rPr lang="bg-BG" sz="2800" dirty="0" smtClean="0"/>
              <a:t>c) прозрачното дъно</a:t>
            </a:r>
          </a:p>
          <a:p>
            <a:pPr marL="0" indent="0">
              <a:lnSpc>
                <a:spcPct val="114000"/>
              </a:lnSpc>
              <a:spcBef>
                <a:spcPts val="0"/>
              </a:spcBef>
              <a:buNone/>
            </a:pPr>
            <a:r>
              <a:rPr lang="bg-BG" sz="2800" dirty="0" smtClean="0"/>
              <a:t>d) втвърдената смола </a:t>
            </a:r>
          </a:p>
          <a:p>
            <a:pPr marL="0" indent="0">
              <a:lnSpc>
                <a:spcPct val="114000"/>
              </a:lnSpc>
              <a:spcBef>
                <a:spcPts val="0"/>
              </a:spcBef>
              <a:buNone/>
            </a:pPr>
            <a:r>
              <a:rPr lang="bg-BG" sz="2800" dirty="0" smtClean="0"/>
              <a:t>e) повдигаща платформа</a:t>
            </a:r>
          </a:p>
        </p:txBody>
      </p:sp>
      <p:grpSp>
        <p:nvGrpSpPr>
          <p:cNvPr id="8" name="Group 7"/>
          <p:cNvGrpSpPr/>
          <p:nvPr/>
        </p:nvGrpSpPr>
        <p:grpSpPr>
          <a:xfrm>
            <a:off x="1597572" y="2238352"/>
            <a:ext cx="3121573" cy="4467248"/>
            <a:chOff x="1597572" y="2238352"/>
            <a:chExt cx="3121573" cy="4467248"/>
          </a:xfrm>
        </p:grpSpPr>
        <p:sp>
          <p:nvSpPr>
            <p:cNvPr id="7" name="Rectangle 6"/>
            <p:cNvSpPr/>
            <p:nvPr/>
          </p:nvSpPr>
          <p:spPr>
            <a:xfrm>
              <a:off x="1597572" y="2238352"/>
              <a:ext cx="3121573" cy="4467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73" y="2338664"/>
              <a:ext cx="2951989" cy="4270310"/>
            </a:xfrm>
            <a:prstGeom prst="rect">
              <a:avLst/>
            </a:prstGeom>
          </p:spPr>
        </p:pic>
      </p:grpSp>
    </p:spTree>
    <p:extLst>
      <p:ext uri="{BB962C8B-B14F-4D97-AF65-F5344CB8AC3E}">
        <p14:creationId xmlns:p14="http://schemas.microsoft.com/office/powerpoint/2010/main" val="33505742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ru-RU" sz="2800" dirty="0"/>
              <a:t>Дис</a:t>
            </a:r>
            <a:r>
              <a:rPr lang="bg-BG" sz="2800" dirty="0"/>
              <a:t>п</a:t>
            </a:r>
            <a:r>
              <a:rPr lang="ru-RU" sz="2800" dirty="0"/>
              <a:t>леи – Дисплей с течни кристали </a:t>
            </a:r>
            <a:r>
              <a:rPr lang="bg-BG" sz="2800" dirty="0"/>
              <a:t>(</a:t>
            </a:r>
            <a:r>
              <a:rPr lang="en-US" sz="2800"/>
              <a:t>Liquid crystals display – LCD</a:t>
            </a:r>
            <a:r>
              <a:rPr lang="bg-BG" sz="2800"/>
              <a:t>)</a:t>
            </a:r>
            <a:endParaRPr lang="bg-BG" sz="2800" dirty="0"/>
          </a:p>
        </p:txBody>
      </p:sp>
      <p:pic>
        <p:nvPicPr>
          <p:cNvPr id="5" name="Picture 4"/>
          <p:cNvPicPr>
            <a:picLocks noChangeAspect="1"/>
          </p:cNvPicPr>
          <p:nvPr/>
        </p:nvPicPr>
        <p:blipFill>
          <a:blip r:embed="rId3"/>
          <a:stretch>
            <a:fillRect/>
          </a:stretch>
        </p:blipFill>
        <p:spPr>
          <a:xfrm>
            <a:off x="3023558" y="1807532"/>
            <a:ext cx="6067279" cy="3417900"/>
          </a:xfrm>
          <a:prstGeom prst="rect">
            <a:avLst/>
          </a:prstGeom>
        </p:spPr>
      </p:pic>
      <p:sp>
        <p:nvSpPr>
          <p:cNvPr id="8" name="Content Placeholder 2"/>
          <p:cNvSpPr txBox="1">
            <a:spLocks/>
          </p:cNvSpPr>
          <p:nvPr/>
        </p:nvSpPr>
        <p:spPr>
          <a:xfrm>
            <a:off x="1141413" y="5225432"/>
            <a:ext cx="10426810" cy="150678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sz="2000" dirty="0" smtClean="0"/>
              <a:t>Усуканият </a:t>
            </a:r>
            <a:r>
              <a:rPr lang="ru-RU" sz="2000" dirty="0"/>
              <a:t>течнокристален </a:t>
            </a:r>
            <a:r>
              <a:rPr lang="ru-RU" sz="2000" dirty="0" smtClean="0"/>
              <a:t>слой (отляво), </a:t>
            </a:r>
            <a:r>
              <a:rPr lang="ru-RU" sz="2000" dirty="0"/>
              <a:t>в който поляризирана светлина преминава свободно; вдясно е след като електрическото поле се зареди в слоя, напълно преподравнявайки ориентациите на молекулите, така че светлината да не е поляризирана и да не може да премине през повърхностния поляризатор.</a:t>
            </a:r>
            <a:endParaRPr lang="bg-BG" sz="2000" dirty="0"/>
          </a:p>
        </p:txBody>
      </p:sp>
    </p:spTree>
    <p:extLst>
      <p:ext uri="{BB962C8B-B14F-4D97-AF65-F5344CB8AC3E}">
        <p14:creationId xmlns:p14="http://schemas.microsoft.com/office/powerpoint/2010/main" val="40871654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Отпечатване (</a:t>
            </a:r>
            <a:r>
              <a:rPr lang="en-US" sz="2800" dirty="0" smtClean="0"/>
              <a:t>printing)</a:t>
            </a:r>
            <a:r>
              <a:rPr lang="bg-BG" sz="2800" dirty="0" smtClean="0"/>
              <a:t> – </a:t>
            </a:r>
            <a:r>
              <a:rPr lang="en-US" sz="2800" dirty="0" smtClean="0"/>
              <a:t>3D </a:t>
            </a:r>
            <a:r>
              <a:rPr lang="bg-BG" sz="2800" dirty="0" smtClean="0"/>
              <a:t>принтери</a:t>
            </a:r>
            <a:endParaRPr lang="bg-BG" sz="2800" dirty="0"/>
          </a:p>
        </p:txBody>
      </p:sp>
      <p:pic>
        <p:nvPicPr>
          <p:cNvPr id="4" name="SpottedCostlyAyeaye-mobi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02684" y="2355341"/>
            <a:ext cx="5075150" cy="3362287"/>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8647" y="1654565"/>
            <a:ext cx="4548763" cy="2244774"/>
          </a:xfrm>
          <a:prstGeom prst="rect">
            <a:avLst/>
          </a:prstGeom>
        </p:spPr>
      </p:pic>
      <p:pic>
        <p:nvPicPr>
          <p:cNvPr id="9" name="kfTRJ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498647" y="4086610"/>
            <a:ext cx="4548763" cy="2558680"/>
          </a:xfrm>
          <a:prstGeom prst="rect">
            <a:avLst/>
          </a:prstGeom>
        </p:spPr>
      </p:pic>
    </p:spTree>
    <p:extLst>
      <p:ext uri="{BB962C8B-B14F-4D97-AF65-F5344CB8AC3E}">
        <p14:creationId xmlns:p14="http://schemas.microsoft.com/office/powerpoint/2010/main" val="27645803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Отпечатване (</a:t>
            </a:r>
            <a:r>
              <a:rPr lang="en-US" sz="2800" dirty="0" smtClean="0"/>
              <a:t>printing)</a:t>
            </a:r>
            <a:r>
              <a:rPr lang="bg-BG" sz="2800" dirty="0" smtClean="0"/>
              <a:t> – </a:t>
            </a:r>
            <a:r>
              <a:rPr lang="en-US" sz="2800" dirty="0" smtClean="0"/>
              <a:t>3D </a:t>
            </a:r>
            <a:r>
              <a:rPr lang="bg-BG" sz="2800" dirty="0" smtClean="0"/>
              <a:t>принтери</a:t>
            </a:r>
            <a:endParaRPr lang="bg-BG" sz="2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667" y="1976969"/>
            <a:ext cx="5163774" cy="38142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576" y="2693970"/>
            <a:ext cx="5561286" cy="2380230"/>
          </a:xfrm>
          <a:prstGeom prst="rect">
            <a:avLst/>
          </a:prstGeom>
        </p:spPr>
      </p:pic>
    </p:spTree>
    <p:extLst>
      <p:ext uri="{BB962C8B-B14F-4D97-AF65-F5344CB8AC3E}">
        <p14:creationId xmlns:p14="http://schemas.microsoft.com/office/powerpoint/2010/main" val="4369295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Отпечатване (</a:t>
            </a:r>
            <a:r>
              <a:rPr lang="en-US" sz="2800" dirty="0" smtClean="0"/>
              <a:t>printing)</a:t>
            </a:r>
            <a:r>
              <a:rPr lang="bg-BG" sz="2800" dirty="0" smtClean="0"/>
              <a:t> – </a:t>
            </a:r>
            <a:r>
              <a:rPr lang="en-US" sz="2800" dirty="0" smtClean="0"/>
              <a:t>3D </a:t>
            </a:r>
            <a:r>
              <a:rPr lang="bg-BG" sz="2800" dirty="0" smtClean="0"/>
              <a:t>принтери</a:t>
            </a:r>
            <a:endParaRPr lang="bg-BG" sz="28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262"/>
          <a:stretch/>
        </p:blipFill>
        <p:spPr>
          <a:xfrm>
            <a:off x="5980111" y="2099935"/>
            <a:ext cx="5067300" cy="425701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523" b="1303"/>
          <a:stretch/>
        </p:blipFill>
        <p:spPr>
          <a:xfrm>
            <a:off x="1269736" y="1837052"/>
            <a:ext cx="3915171" cy="4782785"/>
          </a:xfrm>
          <a:prstGeom prst="rect">
            <a:avLst/>
          </a:prstGeom>
        </p:spPr>
      </p:pic>
    </p:spTree>
    <p:extLst>
      <p:ext uri="{BB962C8B-B14F-4D97-AF65-F5344CB8AC3E}">
        <p14:creationId xmlns:p14="http://schemas.microsoft.com/office/powerpoint/2010/main" val="15226809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Отпечатване (</a:t>
            </a:r>
            <a:r>
              <a:rPr lang="en-US" sz="2800" dirty="0" smtClean="0"/>
              <a:t>printing)</a:t>
            </a:r>
            <a:r>
              <a:rPr lang="bg-BG" sz="2800" dirty="0" smtClean="0"/>
              <a:t> </a:t>
            </a:r>
            <a:r>
              <a:rPr lang="bg-BG" sz="2800" dirty="0"/>
              <a:t>– </a:t>
            </a:r>
            <a:r>
              <a:rPr lang="bg-BG" sz="2800" dirty="0" smtClean="0"/>
              <a:t>пропасти </a:t>
            </a:r>
            <a:r>
              <a:rPr lang="bg-BG" sz="2800" dirty="0"/>
              <a:t>на изпълнението и оценката </a:t>
            </a:r>
          </a:p>
          <a:p>
            <a:pPr marL="0" indent="0">
              <a:lnSpc>
                <a:spcPct val="114000"/>
              </a:lnSpc>
              <a:spcBef>
                <a:spcPts val="0"/>
              </a:spcBef>
              <a:buNone/>
            </a:pPr>
            <a:endParaRPr lang="bg-BG" sz="2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424" y="1654564"/>
            <a:ext cx="3220084" cy="3587837"/>
          </a:xfrm>
          <a:prstGeom prst="rect">
            <a:avLst/>
          </a:prstGeom>
        </p:spPr>
      </p:pic>
      <p:pic>
        <p:nvPicPr>
          <p:cNvPr id="10" name="Picture 9"/>
          <p:cNvPicPr>
            <a:picLocks noChangeAspect="1"/>
          </p:cNvPicPr>
          <p:nvPr/>
        </p:nvPicPr>
        <p:blipFill>
          <a:blip r:embed="rId4"/>
          <a:stretch>
            <a:fillRect/>
          </a:stretch>
        </p:blipFill>
        <p:spPr>
          <a:xfrm>
            <a:off x="4993747" y="1654564"/>
            <a:ext cx="6343507" cy="4992340"/>
          </a:xfrm>
          <a:prstGeom prst="rect">
            <a:avLst/>
          </a:prstGeom>
        </p:spPr>
      </p:pic>
      <p:pic>
        <p:nvPicPr>
          <p:cNvPr id="11" name="Picture 10"/>
          <p:cNvPicPr>
            <a:picLocks noChangeAspect="1"/>
          </p:cNvPicPr>
          <p:nvPr/>
        </p:nvPicPr>
        <p:blipFill>
          <a:blip r:embed="rId5"/>
          <a:stretch>
            <a:fillRect/>
          </a:stretch>
        </p:blipFill>
        <p:spPr>
          <a:xfrm>
            <a:off x="1250107" y="5410568"/>
            <a:ext cx="3356718" cy="1327194"/>
          </a:xfrm>
          <a:prstGeom prst="rect">
            <a:avLst/>
          </a:prstGeom>
        </p:spPr>
      </p:pic>
    </p:spTree>
    <p:extLst>
      <p:ext uri="{BB962C8B-B14F-4D97-AF65-F5344CB8AC3E}">
        <p14:creationId xmlns:p14="http://schemas.microsoft.com/office/powerpoint/2010/main" val="35866543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Отпечатване (</a:t>
            </a:r>
            <a:r>
              <a:rPr lang="en-US" sz="2800" dirty="0" smtClean="0"/>
              <a:t>printing)</a:t>
            </a:r>
            <a:r>
              <a:rPr lang="bg-BG" sz="2800" dirty="0" smtClean="0"/>
              <a:t> </a:t>
            </a:r>
            <a:r>
              <a:rPr lang="bg-BG" sz="2800" dirty="0"/>
              <a:t>– </a:t>
            </a:r>
            <a:r>
              <a:rPr lang="bg-BG" sz="2800" dirty="0" smtClean="0"/>
              <a:t>пропасти </a:t>
            </a:r>
            <a:r>
              <a:rPr lang="bg-BG" sz="2800" dirty="0"/>
              <a:t>на изпълнението и оценката </a:t>
            </a:r>
          </a:p>
          <a:p>
            <a:pPr marL="0" indent="0">
              <a:lnSpc>
                <a:spcPct val="114000"/>
              </a:lnSpc>
              <a:spcBef>
                <a:spcPts val="0"/>
              </a:spcBef>
              <a:buNone/>
            </a:pPr>
            <a:endParaRPr lang="bg-BG" sz="2800" dirty="0"/>
          </a:p>
        </p:txBody>
      </p:sp>
      <p:grpSp>
        <p:nvGrpSpPr>
          <p:cNvPr id="8" name="Group 7"/>
          <p:cNvGrpSpPr/>
          <p:nvPr/>
        </p:nvGrpSpPr>
        <p:grpSpPr>
          <a:xfrm>
            <a:off x="630621" y="2711669"/>
            <a:ext cx="5192110" cy="2823106"/>
            <a:chOff x="515007" y="2711669"/>
            <a:chExt cx="5192110" cy="2823106"/>
          </a:xfrm>
        </p:grpSpPr>
        <p:sp>
          <p:nvSpPr>
            <p:cNvPr id="6" name="Rectangle 5"/>
            <p:cNvSpPr/>
            <p:nvPr/>
          </p:nvSpPr>
          <p:spPr>
            <a:xfrm>
              <a:off x="515007" y="2711669"/>
              <a:ext cx="5192110" cy="2823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4" name="Picture 3"/>
            <p:cNvPicPr>
              <a:picLocks noChangeAspect="1"/>
            </p:cNvPicPr>
            <p:nvPr/>
          </p:nvPicPr>
          <p:blipFill>
            <a:blip r:embed="rId3"/>
            <a:stretch>
              <a:fillRect/>
            </a:stretch>
          </p:blipFill>
          <p:spPr>
            <a:xfrm>
              <a:off x="629327" y="2901878"/>
              <a:ext cx="4968471" cy="2510949"/>
            </a:xfrm>
            <a:prstGeom prst="rect">
              <a:avLst/>
            </a:prstGeom>
          </p:spPr>
        </p:pic>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832" y="2711669"/>
            <a:ext cx="5590309" cy="2823106"/>
          </a:xfrm>
          <a:prstGeom prst="rect">
            <a:avLst/>
          </a:prstGeom>
        </p:spPr>
      </p:pic>
    </p:spTree>
    <p:extLst>
      <p:ext uri="{BB962C8B-B14F-4D97-AF65-F5344CB8AC3E}">
        <p14:creationId xmlns:p14="http://schemas.microsoft.com/office/powerpoint/2010/main" val="23177366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Преобразуване (</a:t>
            </a:r>
            <a:r>
              <a:rPr lang="en-US" sz="2800" dirty="0" smtClean="0"/>
              <a:t>morphing)</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dirty="0" smtClean="0"/>
              <a:t>Преобразуване (</a:t>
            </a:r>
            <a:r>
              <a:rPr lang="en-US" dirty="0" smtClean="0"/>
              <a:t>morphing) – </a:t>
            </a:r>
            <a:r>
              <a:rPr lang="bg-BG" dirty="0" smtClean="0"/>
              <a:t>това </a:t>
            </a:r>
            <a:r>
              <a:rPr lang="ru-RU" dirty="0" smtClean="0"/>
              <a:t>е </a:t>
            </a:r>
            <a:r>
              <a:rPr lang="ru-RU" dirty="0"/>
              <a:t>специален ефект във филмите и анимациите, който променя (или преобразува) едно изображение или форма в друго чрез безпроблемен преход. Традиционно такова изображение би било постигнато чрез техники за разтваряне на филм. От началото на 90-те години това е заменено от компютърен софтуер за създаване на по-реалистични преходи. Подобен метод се прилага към аудио записи, например чрез смяна на гласове или вокални линии</a:t>
            </a:r>
            <a:r>
              <a:rPr lang="ru-RU" dirty="0" smtClean="0"/>
              <a:t>.</a:t>
            </a:r>
          </a:p>
          <a:p>
            <a:pPr marL="0" indent="0" algn="r">
              <a:lnSpc>
                <a:spcPct val="114000"/>
              </a:lnSpc>
              <a:spcBef>
                <a:spcPts val="0"/>
              </a:spcBef>
              <a:buNone/>
            </a:pPr>
            <a:r>
              <a:rPr lang="en-US" i="1" dirty="0" smtClean="0"/>
              <a:t>en.wikipedia.org</a:t>
            </a:r>
            <a:r>
              <a:rPr lang="en-US" dirty="0" smtClean="0"/>
              <a:t> </a:t>
            </a:r>
            <a:endParaRPr lang="bg-BG" baseline="30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917" y="2106916"/>
            <a:ext cx="2933700" cy="3810000"/>
          </a:xfrm>
          <a:prstGeom prst="rect">
            <a:avLst/>
          </a:prstGeom>
        </p:spPr>
      </p:pic>
    </p:spTree>
    <p:extLst>
      <p:ext uri="{BB962C8B-B14F-4D97-AF65-F5344CB8AC3E}">
        <p14:creationId xmlns:p14="http://schemas.microsoft.com/office/powerpoint/2010/main" val="27611474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Преобразуване (</a:t>
            </a:r>
            <a:r>
              <a:rPr lang="en-US" sz="2800" dirty="0" smtClean="0"/>
              <a:t>morphing) - </a:t>
            </a:r>
            <a:r>
              <a:rPr lang="en-US" sz="2800" dirty="0" err="1" smtClean="0"/>
              <a:t>aeroMorph</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8579"/>
          <a:stretch/>
        </p:blipFill>
        <p:spPr>
          <a:xfrm>
            <a:off x="3471106" y="1648494"/>
            <a:ext cx="5246611" cy="172618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9967"/>
          <a:stretch/>
        </p:blipFill>
        <p:spPr>
          <a:xfrm>
            <a:off x="3650385" y="4397444"/>
            <a:ext cx="5017354" cy="1434269"/>
          </a:xfrm>
          <a:prstGeom prst="rect">
            <a:avLst/>
          </a:prstGeom>
        </p:spPr>
      </p:pic>
      <p:sp>
        <p:nvSpPr>
          <p:cNvPr id="8" name="Content Placeholder 2"/>
          <p:cNvSpPr txBox="1">
            <a:spLocks/>
          </p:cNvSpPr>
          <p:nvPr/>
        </p:nvSpPr>
        <p:spPr>
          <a:xfrm>
            <a:off x="1048525" y="3443917"/>
            <a:ext cx="10519698" cy="72556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sz="2000" dirty="0" smtClean="0"/>
              <a:t>Възможни са различни изкривявания на повърхността, като: (а) диагонално извиване; (b) Хиперболична повърхност; (c) Хиперболична повърхност с регулируема кривина.</a:t>
            </a:r>
            <a:endParaRPr lang="bg-BG" sz="2000" baseline="30000" dirty="0"/>
          </a:p>
        </p:txBody>
      </p:sp>
      <p:sp>
        <p:nvSpPr>
          <p:cNvPr id="9" name="Content Placeholder 2"/>
          <p:cNvSpPr txBox="1">
            <a:spLocks/>
          </p:cNvSpPr>
          <p:nvPr/>
        </p:nvSpPr>
        <p:spPr>
          <a:xfrm>
            <a:off x="1569337" y="5889591"/>
            <a:ext cx="9179449" cy="76054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sz="2000" dirty="0" smtClean="0"/>
              <a:t>За контрол на посоката на огъване могат да се използват вдлъбнатина на </a:t>
            </a:r>
            <a:r>
              <a:rPr lang="bg-BG" sz="2000" dirty="0" err="1" smtClean="0"/>
              <a:t>термоуплътнението</a:t>
            </a:r>
            <a:r>
              <a:rPr lang="bg-BG" sz="2000" dirty="0" smtClean="0"/>
              <a:t> (a) и струна, която леко огъва еластичната връзка (b).</a:t>
            </a:r>
            <a:endParaRPr lang="bg-BG" sz="2000" baseline="30000" dirty="0"/>
          </a:p>
        </p:txBody>
      </p:sp>
    </p:spTree>
    <p:extLst>
      <p:ext uri="{BB962C8B-B14F-4D97-AF65-F5344CB8AC3E}">
        <p14:creationId xmlns:p14="http://schemas.microsoft.com/office/powerpoint/2010/main" val="32948791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Преобразуване (</a:t>
            </a:r>
            <a:r>
              <a:rPr lang="en-US" sz="2800" dirty="0" smtClean="0"/>
              <a:t>morphing) - </a:t>
            </a:r>
            <a:r>
              <a:rPr lang="en-US" sz="2800" dirty="0" err="1" smtClean="0"/>
              <a:t>aeroMorph</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pic>
        <p:nvPicPr>
          <p:cNvPr id="6" name="aeroMorph - Heat-sealing Inflatable Shape-change Materials for Interaction Desig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4412" y="1648493"/>
            <a:ext cx="8000000" cy="4500000"/>
          </a:xfrm>
          <a:prstGeom prst="rect">
            <a:avLst/>
          </a:prstGeom>
        </p:spPr>
      </p:pic>
    </p:spTree>
    <p:extLst>
      <p:ext uri="{BB962C8B-B14F-4D97-AF65-F5344CB8AC3E}">
        <p14:creationId xmlns:p14="http://schemas.microsoft.com/office/powerpoint/2010/main" val="40215848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Преобразуване (</a:t>
            </a:r>
            <a:r>
              <a:rPr lang="en-US" sz="2800" dirty="0" smtClean="0"/>
              <a:t>morphing) - </a:t>
            </a:r>
            <a:r>
              <a:rPr lang="en-US" sz="2800" dirty="0" err="1" smtClean="0"/>
              <a:t>Stretchis</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pic>
        <p:nvPicPr>
          <p:cNvPr id="4" name="Stretchis_ Fabricating Highly Stretchable User Interfac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2967" y="1648493"/>
            <a:ext cx="8753790" cy="4500000"/>
          </a:xfrm>
          <a:prstGeom prst="rect">
            <a:avLst/>
          </a:prstGeom>
        </p:spPr>
      </p:pic>
    </p:spTree>
    <p:extLst>
      <p:ext uri="{BB962C8B-B14F-4D97-AF65-F5344CB8AC3E}">
        <p14:creationId xmlns:p14="http://schemas.microsoft.com/office/powerpoint/2010/main" val="33900319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931502" y="1034454"/>
            <a:ext cx="10636721" cy="620110"/>
          </a:xfrm>
        </p:spPr>
        <p:txBody>
          <a:bodyPr>
            <a:noAutofit/>
          </a:bodyPr>
          <a:lstStyle/>
          <a:p>
            <a:pPr marL="0" indent="0">
              <a:lnSpc>
                <a:spcPct val="114000"/>
              </a:lnSpc>
              <a:spcBef>
                <a:spcPts val="0"/>
              </a:spcBef>
              <a:buNone/>
            </a:pPr>
            <a:r>
              <a:rPr lang="bg-BG" sz="2800" dirty="0" smtClean="0"/>
              <a:t>Преобразуване (</a:t>
            </a:r>
            <a:r>
              <a:rPr lang="en-US" sz="2800" dirty="0" smtClean="0"/>
              <a:t>morphing) - </a:t>
            </a:r>
            <a:r>
              <a:rPr lang="en-US" sz="2800" dirty="0" err="1" smtClean="0"/>
              <a:t>Foldio</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pic>
        <p:nvPicPr>
          <p:cNvPr id="5" name="Foldio_ Digital Fabrication of Interactive and Shape-­Changing Objects With Foldable Printed ...">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4412" y="1869269"/>
            <a:ext cx="8000000" cy="4500000"/>
          </a:xfrm>
          <a:prstGeom prst="rect">
            <a:avLst/>
          </a:prstGeom>
        </p:spPr>
      </p:pic>
    </p:spTree>
    <p:extLst>
      <p:ext uri="{BB962C8B-B14F-4D97-AF65-F5344CB8AC3E}">
        <p14:creationId xmlns:p14="http://schemas.microsoft.com/office/powerpoint/2010/main" val="2727155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ru-RU" sz="2800" dirty="0"/>
              <a:t>Дис</a:t>
            </a:r>
            <a:r>
              <a:rPr lang="bg-BG" sz="2800" dirty="0"/>
              <a:t>п</a:t>
            </a:r>
            <a:r>
              <a:rPr lang="ru-RU" sz="2800" dirty="0"/>
              <a:t>леи – Дисплей с течни кристали </a:t>
            </a:r>
            <a:r>
              <a:rPr lang="bg-BG" sz="2800" dirty="0"/>
              <a:t>(</a:t>
            </a:r>
            <a:r>
              <a:rPr lang="en-US" sz="2800"/>
              <a:t>Liquid crystals display – LCD</a:t>
            </a:r>
            <a:r>
              <a:rPr lang="bg-BG" sz="2800"/>
              <a:t>)</a:t>
            </a:r>
            <a:endParaRPr lang="bg-BG" sz="2800" dirty="0"/>
          </a:p>
        </p:txBody>
      </p:sp>
      <p:sp>
        <p:nvSpPr>
          <p:cNvPr id="9" name="Content Placeholder 2"/>
          <p:cNvSpPr txBox="1">
            <a:spLocks/>
          </p:cNvSpPr>
          <p:nvPr/>
        </p:nvSpPr>
        <p:spPr>
          <a:xfrm>
            <a:off x="1141414" y="5782679"/>
            <a:ext cx="2888326" cy="86266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sz="2000" dirty="0" err="1" smtClean="0">
                <a:effectLst>
                  <a:outerShdw blurRad="38100" dist="38100" dir="2700000" algn="tl">
                    <a:srgbClr val="000000">
                      <a:alpha val="43137"/>
                    </a:srgbClr>
                  </a:outerShdw>
                </a:effectLst>
              </a:rPr>
              <a:t>Рефлективен</a:t>
            </a:r>
            <a:r>
              <a:rPr lang="bg-BG" sz="2000" dirty="0" smtClean="0">
                <a:effectLst>
                  <a:outerShdw blurRad="38100" dist="38100" dir="2700000" algn="tl">
                    <a:srgbClr val="000000">
                      <a:alpha val="43137"/>
                    </a:srgbClr>
                  </a:outerShdw>
                </a:effectLst>
              </a:rPr>
              <a:t> </a:t>
            </a:r>
            <a:r>
              <a:rPr lang="en-US" sz="2000" dirty="0" smtClean="0">
                <a:effectLst>
                  <a:outerShdw blurRad="38100" dist="38100" dir="2700000" algn="tl">
                    <a:srgbClr val="000000">
                      <a:alpha val="43137"/>
                    </a:srgbClr>
                  </a:outerShdw>
                </a:effectLst>
              </a:rPr>
              <a:t>LCD</a:t>
            </a:r>
            <a:endParaRPr lang="bg-BG" sz="2000" dirty="0" smtClean="0">
              <a:effectLst>
                <a:outerShdw blurRad="38100" dist="38100" dir="2700000" algn="tl">
                  <a:srgbClr val="000000">
                    <a:alpha val="43137"/>
                  </a:srgbClr>
                </a:outerShdw>
              </a:effectLst>
            </a:endParaRPr>
          </a:p>
          <a:p>
            <a:pPr marL="0" indent="0" algn="ctr">
              <a:lnSpc>
                <a:spcPct val="114000"/>
              </a:lnSpc>
              <a:spcBef>
                <a:spcPts val="0"/>
              </a:spcBef>
              <a:buNone/>
            </a:pPr>
            <a:r>
              <a:rPr lang="bg-BG" sz="2000" dirty="0" smtClean="0">
                <a:effectLst>
                  <a:outerShdw blurRad="38100" dist="38100" dir="2700000" algn="tl">
                    <a:srgbClr val="000000">
                      <a:alpha val="43137"/>
                    </a:srgbClr>
                  </a:outerShdw>
                </a:effectLst>
              </a:rPr>
              <a:t>(</a:t>
            </a:r>
            <a:r>
              <a:rPr lang="en-US" sz="2000" dirty="0">
                <a:effectLst>
                  <a:outerShdw blurRad="38100" dist="38100" dir="2700000" algn="tl">
                    <a:srgbClr val="000000">
                      <a:alpha val="43137"/>
                    </a:srgbClr>
                  </a:outerShdw>
                </a:effectLst>
              </a:rPr>
              <a:t>Reflective </a:t>
            </a:r>
            <a:r>
              <a:rPr lang="en-US" sz="2000" dirty="0" smtClean="0">
                <a:effectLst>
                  <a:outerShdw blurRad="38100" dist="38100" dir="2700000" algn="tl">
                    <a:srgbClr val="000000">
                      <a:alpha val="43137"/>
                    </a:srgbClr>
                  </a:outerShdw>
                </a:effectLst>
              </a:rPr>
              <a:t>LCD</a:t>
            </a:r>
            <a:r>
              <a:rPr lang="bg-BG" sz="2000" dirty="0" smtClean="0">
                <a:effectLst>
                  <a:outerShdw blurRad="38100" dist="38100" dir="2700000" algn="tl">
                    <a:srgbClr val="000000">
                      <a:alpha val="43137"/>
                    </a:srgbClr>
                  </a:outerShdw>
                </a:effectLst>
              </a:rPr>
              <a:t>)</a:t>
            </a:r>
            <a:endParaRPr lang="bg-BG" sz="2000" dirty="0">
              <a:effectLst>
                <a:outerShdw blurRad="38100" dist="38100" dir="2700000" algn="tl">
                  <a:srgbClr val="000000">
                    <a:alpha val="43137"/>
                  </a:srgbClr>
                </a:outerShdw>
              </a:effectLst>
            </a:endParaRPr>
          </a:p>
        </p:txBody>
      </p:sp>
      <p:grpSp>
        <p:nvGrpSpPr>
          <p:cNvPr id="10" name="Group 9"/>
          <p:cNvGrpSpPr/>
          <p:nvPr/>
        </p:nvGrpSpPr>
        <p:grpSpPr>
          <a:xfrm>
            <a:off x="1540299" y="2583708"/>
            <a:ext cx="2200940" cy="2880000"/>
            <a:chOff x="1509823" y="2583708"/>
            <a:chExt cx="2200940" cy="2880000"/>
          </a:xfrm>
        </p:grpSpPr>
        <p:sp>
          <p:nvSpPr>
            <p:cNvPr id="8" name="Rectangle 7"/>
            <p:cNvSpPr/>
            <p:nvPr/>
          </p:nvSpPr>
          <p:spPr>
            <a:xfrm>
              <a:off x="1509823" y="2583708"/>
              <a:ext cx="2200940" cy="28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19452"/>
            <a:stretch/>
          </p:blipFill>
          <p:spPr>
            <a:xfrm>
              <a:off x="1524920" y="2583708"/>
              <a:ext cx="1888131" cy="2880000"/>
            </a:xfrm>
            <a:prstGeom prst="rect">
              <a:avLst/>
            </a:prstGeom>
          </p:spPr>
        </p:pic>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860" y="2583708"/>
            <a:ext cx="2541176" cy="288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5658" y="2583708"/>
            <a:ext cx="2418701" cy="2880000"/>
          </a:xfrm>
          <a:prstGeom prst="rect">
            <a:avLst/>
          </a:prstGeom>
        </p:spPr>
      </p:pic>
      <p:sp>
        <p:nvSpPr>
          <p:cNvPr id="11" name="Content Placeholder 2"/>
          <p:cNvSpPr txBox="1">
            <a:spLocks/>
          </p:cNvSpPr>
          <p:nvPr/>
        </p:nvSpPr>
        <p:spPr>
          <a:xfrm>
            <a:off x="8445658" y="5782679"/>
            <a:ext cx="2601754" cy="86266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sz="2000" dirty="0" smtClean="0">
                <a:effectLst>
                  <a:outerShdw blurRad="38100" dist="38100" dir="2700000" algn="tl">
                    <a:srgbClr val="000000">
                      <a:alpha val="43137"/>
                    </a:srgbClr>
                  </a:outerShdw>
                </a:effectLst>
              </a:rPr>
              <a:t>Предавателен </a:t>
            </a:r>
            <a:r>
              <a:rPr lang="en-US" sz="2000" dirty="0" smtClean="0">
                <a:effectLst>
                  <a:outerShdw blurRad="38100" dist="38100" dir="2700000" algn="tl">
                    <a:srgbClr val="000000">
                      <a:alpha val="43137"/>
                    </a:srgbClr>
                  </a:outerShdw>
                </a:effectLst>
              </a:rPr>
              <a:t>LCD</a:t>
            </a:r>
            <a:endParaRPr lang="bg-BG" sz="2000" dirty="0" smtClean="0">
              <a:effectLst>
                <a:outerShdw blurRad="38100" dist="38100" dir="2700000" algn="tl">
                  <a:srgbClr val="000000">
                    <a:alpha val="43137"/>
                  </a:srgbClr>
                </a:outerShdw>
              </a:effectLst>
            </a:endParaRPr>
          </a:p>
          <a:p>
            <a:pPr marL="0" indent="0" algn="ctr">
              <a:lnSpc>
                <a:spcPct val="114000"/>
              </a:lnSpc>
              <a:spcBef>
                <a:spcPts val="0"/>
              </a:spcBef>
              <a:buNone/>
            </a:pPr>
            <a:r>
              <a:rPr lang="bg-BG" sz="2000" dirty="0">
                <a:effectLst/>
              </a:rPr>
              <a:t>(</a:t>
            </a:r>
            <a:r>
              <a:rPr lang="en-US" sz="2000" dirty="0" err="1" smtClean="0">
                <a:effectLst/>
              </a:rPr>
              <a:t>Transmissive</a:t>
            </a:r>
            <a:r>
              <a:rPr lang="en-US" sz="2000" dirty="0" smtClean="0">
                <a:effectLst/>
              </a:rPr>
              <a:t> LCD</a:t>
            </a:r>
            <a:r>
              <a:rPr lang="bg-BG" sz="2000" dirty="0" smtClean="0">
                <a:effectLst/>
              </a:rPr>
              <a:t>)</a:t>
            </a:r>
            <a:endParaRPr lang="bg-BG" sz="2000" dirty="0">
              <a:effectLst>
                <a:outerShdw blurRad="38100" dist="38100" dir="2700000" algn="tl">
                  <a:srgbClr val="000000">
                    <a:alpha val="43137"/>
                  </a:srgbClr>
                </a:outerShdw>
              </a:effectLst>
            </a:endParaRPr>
          </a:p>
        </p:txBody>
      </p:sp>
      <p:sp>
        <p:nvSpPr>
          <p:cNvPr id="12" name="Content Placeholder 2"/>
          <p:cNvSpPr txBox="1">
            <a:spLocks/>
          </p:cNvSpPr>
          <p:nvPr/>
        </p:nvSpPr>
        <p:spPr>
          <a:xfrm>
            <a:off x="4649285" y="5782679"/>
            <a:ext cx="2888326" cy="86266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sz="2000" dirty="0" err="1" smtClean="0">
                <a:effectLst>
                  <a:outerShdw blurRad="38100" dist="38100" dir="2700000" algn="tl">
                    <a:srgbClr val="000000">
                      <a:alpha val="43137"/>
                    </a:srgbClr>
                  </a:outerShdw>
                </a:effectLst>
              </a:rPr>
              <a:t>Трансфлективен</a:t>
            </a:r>
            <a:r>
              <a:rPr lang="bg-BG" sz="2000" dirty="0" smtClean="0">
                <a:effectLst>
                  <a:outerShdw blurRad="38100" dist="38100" dir="2700000" algn="tl">
                    <a:srgbClr val="000000">
                      <a:alpha val="43137"/>
                    </a:srgbClr>
                  </a:outerShdw>
                </a:effectLst>
              </a:rPr>
              <a:t> </a:t>
            </a:r>
            <a:r>
              <a:rPr lang="en-US" sz="2000" dirty="0" smtClean="0">
                <a:effectLst>
                  <a:outerShdw blurRad="38100" dist="38100" dir="2700000" algn="tl">
                    <a:srgbClr val="000000">
                      <a:alpha val="43137"/>
                    </a:srgbClr>
                  </a:outerShdw>
                </a:effectLst>
              </a:rPr>
              <a:t>LCD</a:t>
            </a:r>
            <a:endParaRPr lang="bg-BG" sz="2000" dirty="0" smtClean="0">
              <a:effectLst>
                <a:outerShdw blurRad="38100" dist="38100" dir="2700000" algn="tl">
                  <a:srgbClr val="000000">
                    <a:alpha val="43137"/>
                  </a:srgbClr>
                </a:outerShdw>
              </a:effectLst>
            </a:endParaRPr>
          </a:p>
          <a:p>
            <a:pPr marL="0" indent="0" algn="ctr">
              <a:lnSpc>
                <a:spcPct val="114000"/>
              </a:lnSpc>
              <a:spcBef>
                <a:spcPts val="0"/>
              </a:spcBef>
              <a:buNone/>
            </a:pPr>
            <a:r>
              <a:rPr lang="bg-BG" sz="2000" dirty="0" smtClean="0">
                <a:effectLst>
                  <a:outerShdw blurRad="38100" dist="38100" dir="2700000" algn="tl">
                    <a:srgbClr val="000000">
                      <a:alpha val="43137"/>
                    </a:srgbClr>
                  </a:outerShdw>
                </a:effectLst>
              </a:rPr>
              <a:t>(</a:t>
            </a:r>
            <a:r>
              <a:rPr lang="en-US" sz="2000" dirty="0" err="1">
                <a:effectLst/>
              </a:rPr>
              <a:t>Transflective</a:t>
            </a:r>
            <a:r>
              <a:rPr lang="en-US" sz="2000" dirty="0">
                <a:effectLst/>
              </a:rPr>
              <a:t> </a:t>
            </a:r>
            <a:r>
              <a:rPr lang="en-US" sz="2000" dirty="0" smtClean="0">
                <a:effectLst/>
              </a:rPr>
              <a:t>LCD</a:t>
            </a:r>
            <a:r>
              <a:rPr lang="bg-BG" sz="2000" dirty="0" smtClean="0">
                <a:effectLst/>
              </a:rPr>
              <a:t>)</a:t>
            </a:r>
            <a:endParaRPr lang="bg-BG"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008458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034454"/>
            <a:ext cx="9905998" cy="620110"/>
          </a:xfrm>
        </p:spPr>
        <p:txBody>
          <a:bodyPr>
            <a:noAutofit/>
          </a:bodyPr>
          <a:lstStyle/>
          <a:p>
            <a:pPr marL="0" indent="0">
              <a:lnSpc>
                <a:spcPct val="114000"/>
              </a:lnSpc>
              <a:spcBef>
                <a:spcPts val="0"/>
              </a:spcBef>
              <a:buNone/>
            </a:pPr>
            <a:r>
              <a:rPr lang="bg-BG" sz="2800" dirty="0" err="1" smtClean="0"/>
              <a:t>Хаптика</a:t>
            </a:r>
            <a:r>
              <a:rPr lang="bg-BG" sz="2800" dirty="0" smtClean="0"/>
              <a:t> (</a:t>
            </a:r>
            <a:r>
              <a:rPr lang="en-US" sz="2800" dirty="0" smtClean="0"/>
              <a:t>haptics)</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sp>
        <p:nvSpPr>
          <p:cNvPr id="5" name="Content Placeholder 2"/>
          <p:cNvSpPr txBox="1">
            <a:spLocks/>
          </p:cNvSpPr>
          <p:nvPr/>
        </p:nvSpPr>
        <p:spPr>
          <a:xfrm>
            <a:off x="1141413" y="1922109"/>
            <a:ext cx="9905998" cy="365947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err="1" smtClean="0"/>
              <a:t>Хаптика</a:t>
            </a:r>
            <a:r>
              <a:rPr lang="bg-BG" sz="2800" dirty="0" smtClean="0"/>
              <a:t> (</a:t>
            </a:r>
            <a:r>
              <a:rPr lang="en-US" sz="2800" dirty="0" smtClean="0"/>
              <a:t>haptics) – </a:t>
            </a:r>
            <a:r>
              <a:rPr lang="bg-BG" sz="2800" dirty="0" smtClean="0"/>
              <a:t>това е част от несловесното общуване, базирано на докосване. </a:t>
            </a:r>
          </a:p>
          <a:p>
            <a:pPr marL="0" indent="0">
              <a:lnSpc>
                <a:spcPct val="114000"/>
              </a:lnSpc>
              <a:spcBef>
                <a:spcPts val="0"/>
              </a:spcBef>
              <a:buNone/>
            </a:pPr>
            <a:r>
              <a:rPr lang="bg-BG" sz="2800" dirty="0" smtClean="0"/>
              <a:t>Използва се от устройствата за да осигурят </a:t>
            </a:r>
            <a:r>
              <a:rPr lang="bg-BG" sz="2800" dirty="0"/>
              <a:t>физическа, осезаема обратна </a:t>
            </a:r>
            <a:r>
              <a:rPr lang="bg-BG" sz="2800" dirty="0" smtClean="0"/>
              <a:t>връзка, наречена </a:t>
            </a:r>
            <a:r>
              <a:rPr lang="bg-BG" sz="2800" dirty="0" err="1" smtClean="0"/>
              <a:t>хаптична</a:t>
            </a:r>
            <a:r>
              <a:rPr lang="bg-BG" sz="2800" dirty="0" smtClean="0"/>
              <a:t> обратна връзка. Тя използва </a:t>
            </a:r>
            <a:r>
              <a:rPr lang="bg-BG" sz="2800" dirty="0"/>
              <a:t>възприятието на хората за докосване и усещане за това къде се намира тялото им в </a:t>
            </a:r>
            <a:r>
              <a:rPr lang="bg-BG" sz="2800" dirty="0" smtClean="0"/>
              <a:t>пространството (проприоцепция</a:t>
            </a:r>
            <a:r>
              <a:rPr lang="bg-BG" sz="2800" baseline="30000" dirty="0" smtClean="0"/>
              <a:t>1</a:t>
            </a:r>
            <a:r>
              <a:rPr lang="bg-BG" sz="2800" dirty="0" smtClean="0"/>
              <a:t>).</a:t>
            </a:r>
            <a:endParaRPr lang="bg-BG" sz="2800" baseline="30000" dirty="0"/>
          </a:p>
        </p:txBody>
      </p:sp>
      <p:sp>
        <p:nvSpPr>
          <p:cNvPr id="4" name="Footer Placeholder 3"/>
          <p:cNvSpPr>
            <a:spLocks noGrp="1"/>
          </p:cNvSpPr>
          <p:nvPr>
            <p:ph type="ftr" sz="quarter" idx="11"/>
          </p:nvPr>
        </p:nvSpPr>
        <p:spPr>
          <a:xfrm>
            <a:off x="1141413" y="6149390"/>
            <a:ext cx="10304352" cy="532227"/>
          </a:xfrm>
        </p:spPr>
        <p:txBody>
          <a:bodyPr/>
          <a:lstStyle/>
          <a:p>
            <a:r>
              <a:rPr lang="ru-RU" dirty="0" smtClean="0"/>
              <a:t>1. Проприоце́пция или проприореце́пция (на латински: proprius – „собствен, особен“, receptor – „приeмащ“ и capio, cepi – приемам, възприемам), наричан още кинаестезия или кинестезия (на старогръцки: κοινός „общ“ + αἴσθησῐς – „чувство, усещане“), е мускулно усещане и чувство за самодвижение и позиция на части от собственото тяло една спрямо друга и в пространството</a:t>
            </a:r>
            <a:endParaRPr lang="en-US" dirty="0"/>
          </a:p>
        </p:txBody>
      </p:sp>
    </p:spTree>
    <p:extLst>
      <p:ext uri="{BB962C8B-B14F-4D97-AF65-F5344CB8AC3E}">
        <p14:creationId xmlns:p14="http://schemas.microsoft.com/office/powerpoint/2010/main" val="34765803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034454"/>
            <a:ext cx="9905998" cy="620110"/>
          </a:xfrm>
        </p:spPr>
        <p:txBody>
          <a:bodyPr>
            <a:noAutofit/>
          </a:bodyPr>
          <a:lstStyle/>
          <a:p>
            <a:pPr marL="0" indent="0">
              <a:lnSpc>
                <a:spcPct val="114000"/>
              </a:lnSpc>
              <a:spcBef>
                <a:spcPts val="0"/>
              </a:spcBef>
              <a:buNone/>
            </a:pPr>
            <a:r>
              <a:rPr lang="bg-BG" sz="2800" dirty="0" err="1" smtClean="0"/>
              <a:t>Хаптика</a:t>
            </a:r>
            <a:r>
              <a:rPr lang="bg-BG" sz="2800" dirty="0" smtClean="0"/>
              <a:t> (</a:t>
            </a:r>
            <a:r>
              <a:rPr lang="en-US" sz="2800" dirty="0" smtClean="0"/>
              <a:t>haptics)</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sp>
        <p:nvSpPr>
          <p:cNvPr id="5" name="Content Placeholder 2"/>
          <p:cNvSpPr txBox="1">
            <a:spLocks/>
          </p:cNvSpPr>
          <p:nvPr/>
        </p:nvSpPr>
        <p:spPr>
          <a:xfrm>
            <a:off x="1141413" y="1933903"/>
            <a:ext cx="9905998" cy="36476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dirty="0" smtClean="0"/>
              <a:t>Основни параметри на дизайна на </a:t>
            </a:r>
            <a:r>
              <a:rPr lang="bg-BG" dirty="0" err="1" smtClean="0"/>
              <a:t>хаптиката</a:t>
            </a:r>
            <a:r>
              <a:rPr lang="bg-BG" dirty="0" smtClean="0"/>
              <a:t>, свързани с </a:t>
            </a:r>
            <a:r>
              <a:rPr lang="ru-RU" dirty="0"/>
              <a:t>латентността </a:t>
            </a:r>
            <a:r>
              <a:rPr lang="ru-RU" dirty="0" smtClean="0"/>
              <a:t>на обратната </a:t>
            </a:r>
            <a:r>
              <a:rPr lang="ru-RU" dirty="0"/>
              <a:t>връзка, приложената сила, количеството обратна връзка, което се случва във времето и „тон, текстура, цвят или </a:t>
            </a:r>
            <a:r>
              <a:rPr lang="ru-RU" dirty="0" smtClean="0"/>
              <a:t>качество“</a:t>
            </a:r>
            <a:r>
              <a:rPr lang="ru-RU" baseline="30000" dirty="0" smtClean="0"/>
              <a:t>1</a:t>
            </a:r>
            <a:r>
              <a:rPr lang="bg-BG" dirty="0" smtClean="0"/>
              <a:t>:</a:t>
            </a:r>
          </a:p>
          <a:p>
            <a:pPr marL="540000">
              <a:lnSpc>
                <a:spcPct val="114000"/>
              </a:lnSpc>
              <a:spcBef>
                <a:spcPts val="0"/>
              </a:spcBef>
            </a:pPr>
            <a:r>
              <a:rPr lang="bg-BG" dirty="0" smtClean="0"/>
              <a:t>навременност</a:t>
            </a:r>
          </a:p>
          <a:p>
            <a:pPr marL="540000">
              <a:lnSpc>
                <a:spcPct val="114000"/>
              </a:lnSpc>
              <a:spcBef>
                <a:spcPts val="0"/>
              </a:spcBef>
            </a:pPr>
            <a:r>
              <a:rPr lang="bg-BG" dirty="0" smtClean="0"/>
              <a:t>интензивност</a:t>
            </a:r>
          </a:p>
          <a:p>
            <a:pPr marL="540000">
              <a:lnSpc>
                <a:spcPct val="114000"/>
              </a:lnSpc>
              <a:spcBef>
                <a:spcPts val="0"/>
              </a:spcBef>
            </a:pPr>
            <a:r>
              <a:rPr lang="bg-BG" dirty="0" smtClean="0"/>
              <a:t>плътност</a:t>
            </a:r>
          </a:p>
          <a:p>
            <a:pPr marL="540000">
              <a:lnSpc>
                <a:spcPct val="114000"/>
              </a:lnSpc>
              <a:spcBef>
                <a:spcPts val="0"/>
              </a:spcBef>
            </a:pPr>
            <a:r>
              <a:rPr lang="bg-BG" dirty="0" smtClean="0"/>
              <a:t>тембър </a:t>
            </a:r>
            <a:r>
              <a:rPr lang="bg-BG" dirty="0"/>
              <a:t>на обратната </a:t>
            </a:r>
            <a:r>
              <a:rPr lang="bg-BG" dirty="0" smtClean="0"/>
              <a:t>връзка.</a:t>
            </a:r>
            <a:endParaRPr lang="bg-BG" baseline="30000" dirty="0"/>
          </a:p>
        </p:txBody>
      </p:sp>
      <p:sp>
        <p:nvSpPr>
          <p:cNvPr id="4" name="Footer Placeholder 3"/>
          <p:cNvSpPr>
            <a:spLocks noGrp="1"/>
          </p:cNvSpPr>
          <p:nvPr>
            <p:ph type="ftr" sz="quarter" idx="11"/>
          </p:nvPr>
        </p:nvSpPr>
        <p:spPr>
          <a:xfrm>
            <a:off x="1141413" y="6149390"/>
            <a:ext cx="10304352" cy="532227"/>
          </a:xfrm>
        </p:spPr>
        <p:txBody>
          <a:bodyPr/>
          <a:lstStyle/>
          <a:p>
            <a:r>
              <a:rPr lang="ru-RU" dirty="0" smtClean="0"/>
              <a:t>1.</a:t>
            </a:r>
            <a:r>
              <a:rPr lang="en-US" dirty="0"/>
              <a:t> Erin Kim &amp; Oliver Schneider (2020). Defining Haptic Experience: Foundations for Understanding, Communicating, and Evaluating HX. ACM SIGCHI Conference on Human Factors in Computing Systems (CHI)</a:t>
            </a:r>
          </a:p>
        </p:txBody>
      </p:sp>
    </p:spTree>
    <p:extLst>
      <p:ext uri="{BB962C8B-B14F-4D97-AF65-F5344CB8AC3E}">
        <p14:creationId xmlns:p14="http://schemas.microsoft.com/office/powerpoint/2010/main" val="458658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034454"/>
            <a:ext cx="9905998" cy="620110"/>
          </a:xfrm>
        </p:spPr>
        <p:txBody>
          <a:bodyPr>
            <a:noAutofit/>
          </a:bodyPr>
          <a:lstStyle/>
          <a:p>
            <a:pPr marL="0" indent="0">
              <a:lnSpc>
                <a:spcPct val="114000"/>
              </a:lnSpc>
              <a:spcBef>
                <a:spcPts val="0"/>
              </a:spcBef>
              <a:buNone/>
            </a:pPr>
            <a:r>
              <a:rPr lang="bg-BG" sz="2800" dirty="0" err="1" smtClean="0"/>
              <a:t>Хаптика</a:t>
            </a:r>
            <a:r>
              <a:rPr lang="bg-BG" sz="2800" dirty="0" smtClean="0"/>
              <a:t> (</a:t>
            </a:r>
            <a:r>
              <a:rPr lang="en-US" sz="2800" dirty="0" smtClean="0"/>
              <a:t>haptics)</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sp>
        <p:nvSpPr>
          <p:cNvPr id="5" name="Content Placeholder 2"/>
          <p:cNvSpPr txBox="1">
            <a:spLocks/>
          </p:cNvSpPr>
          <p:nvPr/>
        </p:nvSpPr>
        <p:spPr>
          <a:xfrm>
            <a:off x="1141413" y="2355341"/>
            <a:ext cx="9905998" cy="322624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dirty="0" smtClean="0"/>
              <a:t>Притеснения на ниво задача</a:t>
            </a:r>
            <a:r>
              <a:rPr lang="ru-RU" baseline="30000" dirty="0" smtClean="0"/>
              <a:t>1</a:t>
            </a:r>
            <a:r>
              <a:rPr lang="bg-BG" dirty="0" smtClean="0"/>
              <a:t>:</a:t>
            </a:r>
          </a:p>
          <a:p>
            <a:pPr marL="540000">
              <a:lnSpc>
                <a:spcPct val="114000"/>
              </a:lnSpc>
              <a:spcBef>
                <a:spcPts val="0"/>
              </a:spcBef>
            </a:pPr>
            <a:r>
              <a:rPr lang="bg-BG" dirty="0" smtClean="0"/>
              <a:t>полезност</a:t>
            </a:r>
          </a:p>
          <a:p>
            <a:pPr marL="540000">
              <a:lnSpc>
                <a:spcPct val="114000"/>
              </a:lnSpc>
              <a:spcBef>
                <a:spcPts val="0"/>
              </a:spcBef>
            </a:pPr>
            <a:r>
              <a:rPr lang="bg-BG" dirty="0" smtClean="0"/>
              <a:t>яснота на обратната връзка</a:t>
            </a:r>
          </a:p>
          <a:p>
            <a:pPr marL="540000">
              <a:lnSpc>
                <a:spcPct val="114000"/>
              </a:lnSpc>
              <a:spcBef>
                <a:spcPts val="0"/>
              </a:spcBef>
            </a:pPr>
            <a:r>
              <a:rPr lang="bg-BG" dirty="0" smtClean="0"/>
              <a:t>последователност</a:t>
            </a:r>
          </a:p>
          <a:p>
            <a:pPr marL="540000">
              <a:lnSpc>
                <a:spcPct val="114000"/>
              </a:lnSpc>
              <a:spcBef>
                <a:spcPts val="0"/>
              </a:spcBef>
            </a:pPr>
            <a:r>
              <a:rPr lang="bg-BG" dirty="0" smtClean="0"/>
              <a:t>значимост.</a:t>
            </a:r>
            <a:endParaRPr lang="bg-BG" baseline="30000" dirty="0"/>
          </a:p>
        </p:txBody>
      </p:sp>
      <p:sp>
        <p:nvSpPr>
          <p:cNvPr id="4" name="Footer Placeholder 3"/>
          <p:cNvSpPr>
            <a:spLocks noGrp="1"/>
          </p:cNvSpPr>
          <p:nvPr>
            <p:ph type="ftr" sz="quarter" idx="11"/>
          </p:nvPr>
        </p:nvSpPr>
        <p:spPr>
          <a:xfrm>
            <a:off x="1141413" y="6149390"/>
            <a:ext cx="10304352" cy="532227"/>
          </a:xfrm>
        </p:spPr>
        <p:txBody>
          <a:bodyPr/>
          <a:lstStyle/>
          <a:p>
            <a:r>
              <a:rPr lang="ru-RU" dirty="0" smtClean="0"/>
              <a:t>1.</a:t>
            </a:r>
            <a:r>
              <a:rPr lang="en-US" dirty="0"/>
              <a:t> Erin Kim &amp; Oliver Schneider (2020). Defining Haptic Experience: Foundations for Understanding, Communicating, and Evaluating HX. ACM SIGCHI Conference on Human Factors in Computing Systems (CHI)</a:t>
            </a:r>
          </a:p>
        </p:txBody>
      </p:sp>
    </p:spTree>
    <p:extLst>
      <p:ext uri="{BB962C8B-B14F-4D97-AF65-F5344CB8AC3E}">
        <p14:creationId xmlns:p14="http://schemas.microsoft.com/office/powerpoint/2010/main" val="42220836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034454"/>
            <a:ext cx="9905998" cy="620110"/>
          </a:xfrm>
        </p:spPr>
        <p:txBody>
          <a:bodyPr>
            <a:noAutofit/>
          </a:bodyPr>
          <a:lstStyle/>
          <a:p>
            <a:pPr marL="0" indent="0">
              <a:lnSpc>
                <a:spcPct val="114000"/>
              </a:lnSpc>
              <a:spcBef>
                <a:spcPts val="0"/>
              </a:spcBef>
              <a:buNone/>
            </a:pPr>
            <a:r>
              <a:rPr lang="bg-BG" sz="2800" dirty="0" err="1" smtClean="0"/>
              <a:t>Хаптика</a:t>
            </a:r>
            <a:r>
              <a:rPr lang="bg-BG" sz="2800" dirty="0" smtClean="0"/>
              <a:t> (</a:t>
            </a:r>
            <a:r>
              <a:rPr lang="en-US" sz="2800" dirty="0" smtClean="0"/>
              <a:t>haptics)</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sp>
        <p:nvSpPr>
          <p:cNvPr id="5" name="Content Placeholder 2"/>
          <p:cNvSpPr txBox="1">
            <a:spLocks/>
          </p:cNvSpPr>
          <p:nvPr/>
        </p:nvSpPr>
        <p:spPr>
          <a:xfrm>
            <a:off x="1141413" y="1933903"/>
            <a:ext cx="9905998" cy="36476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dirty="0" smtClean="0"/>
              <a:t>Измерения на преживяването/опита</a:t>
            </a:r>
            <a:r>
              <a:rPr lang="ru-RU" baseline="30000" dirty="0" smtClean="0"/>
              <a:t>1</a:t>
            </a:r>
            <a:r>
              <a:rPr lang="bg-BG" dirty="0" smtClean="0"/>
              <a:t>:</a:t>
            </a:r>
          </a:p>
          <a:p>
            <a:pPr marL="540000">
              <a:lnSpc>
                <a:spcPct val="114000"/>
              </a:lnSpc>
              <a:spcBef>
                <a:spcPts val="0"/>
              </a:spcBef>
            </a:pPr>
            <a:r>
              <a:rPr lang="bg-BG" dirty="0" smtClean="0"/>
              <a:t>колко хармонична е обратната връзка;</a:t>
            </a:r>
          </a:p>
          <a:p>
            <a:pPr marL="540000">
              <a:lnSpc>
                <a:spcPct val="114000"/>
              </a:lnSpc>
              <a:spcBef>
                <a:spcPts val="0"/>
              </a:spcBef>
            </a:pPr>
            <a:r>
              <a:rPr lang="bg-BG" dirty="0" smtClean="0"/>
              <a:t>колко изразителна е спрямо други </a:t>
            </a:r>
            <a:r>
              <a:rPr lang="bg-BG" dirty="0" err="1" smtClean="0"/>
              <a:t>хаптични</a:t>
            </a:r>
            <a:r>
              <a:rPr lang="bg-BG" dirty="0" smtClean="0"/>
              <a:t> обратни връзки;</a:t>
            </a:r>
          </a:p>
          <a:p>
            <a:pPr marL="540000">
              <a:lnSpc>
                <a:spcPct val="114000"/>
              </a:lnSpc>
              <a:spcBef>
                <a:spcPts val="0"/>
              </a:spcBef>
            </a:pPr>
            <a:r>
              <a:rPr lang="bg-BG" dirty="0" smtClean="0"/>
              <a:t>колко потапяща е;</a:t>
            </a:r>
          </a:p>
          <a:p>
            <a:pPr marL="540000">
              <a:lnSpc>
                <a:spcPct val="114000"/>
              </a:lnSpc>
              <a:spcBef>
                <a:spcPts val="0"/>
              </a:spcBef>
            </a:pPr>
            <a:r>
              <a:rPr lang="bg-BG" dirty="0" smtClean="0"/>
              <a:t>колко реалистична е.</a:t>
            </a:r>
          </a:p>
          <a:p>
            <a:pPr marL="540000">
              <a:lnSpc>
                <a:spcPct val="114000"/>
              </a:lnSpc>
              <a:spcBef>
                <a:spcPts val="0"/>
              </a:spcBef>
            </a:pPr>
            <a:endParaRPr lang="bg-BG" baseline="30000" dirty="0"/>
          </a:p>
          <a:p>
            <a:pPr marL="311393" indent="0">
              <a:lnSpc>
                <a:spcPct val="114000"/>
              </a:lnSpc>
              <a:spcBef>
                <a:spcPts val="0"/>
              </a:spcBef>
              <a:buNone/>
            </a:pPr>
            <a:r>
              <a:rPr lang="bg-BG" dirty="0"/>
              <a:t>Всички тези фактори, заедно с възможността за персонализиране на всички тези фактори, създават богато дизайнерско </a:t>
            </a:r>
            <a:r>
              <a:rPr lang="bg-BG" dirty="0" smtClean="0"/>
              <a:t>пространство.</a:t>
            </a:r>
            <a:endParaRPr lang="bg-BG" baseline="30000" dirty="0"/>
          </a:p>
        </p:txBody>
      </p:sp>
      <p:sp>
        <p:nvSpPr>
          <p:cNvPr id="4" name="Footer Placeholder 3"/>
          <p:cNvSpPr>
            <a:spLocks noGrp="1"/>
          </p:cNvSpPr>
          <p:nvPr>
            <p:ph type="ftr" sz="quarter" idx="11"/>
          </p:nvPr>
        </p:nvSpPr>
        <p:spPr>
          <a:xfrm>
            <a:off x="1141413" y="6149390"/>
            <a:ext cx="10304352" cy="532227"/>
          </a:xfrm>
        </p:spPr>
        <p:txBody>
          <a:bodyPr/>
          <a:lstStyle/>
          <a:p>
            <a:r>
              <a:rPr lang="ru-RU" dirty="0" smtClean="0"/>
              <a:t>1.</a:t>
            </a:r>
            <a:r>
              <a:rPr lang="en-US" dirty="0"/>
              <a:t> Erin Kim &amp; Oliver Schneider (2020). Defining Haptic Experience: Foundations for Understanding, Communicating, and Evaluating HX. ACM SIGCHI Conference on Human Factors in Computing Systems (CHI)</a:t>
            </a:r>
          </a:p>
        </p:txBody>
      </p:sp>
    </p:spTree>
    <p:extLst>
      <p:ext uri="{BB962C8B-B14F-4D97-AF65-F5344CB8AC3E}">
        <p14:creationId xmlns:p14="http://schemas.microsoft.com/office/powerpoint/2010/main" val="30998082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034454"/>
            <a:ext cx="9905998" cy="620110"/>
          </a:xfrm>
        </p:spPr>
        <p:txBody>
          <a:bodyPr>
            <a:noAutofit/>
          </a:bodyPr>
          <a:lstStyle/>
          <a:p>
            <a:pPr marL="0" indent="0">
              <a:lnSpc>
                <a:spcPct val="114000"/>
              </a:lnSpc>
              <a:spcBef>
                <a:spcPts val="0"/>
              </a:spcBef>
              <a:buNone/>
            </a:pPr>
            <a:r>
              <a:rPr lang="bg-BG" sz="2800" dirty="0" err="1" smtClean="0"/>
              <a:t>Хаптика</a:t>
            </a:r>
            <a:r>
              <a:rPr lang="bg-BG" sz="2800" dirty="0" smtClean="0"/>
              <a:t> (</a:t>
            </a:r>
            <a:r>
              <a:rPr lang="en-US" sz="2800" smtClean="0"/>
              <a:t>haptics)</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60" y="2072311"/>
            <a:ext cx="10123703" cy="3519192"/>
          </a:xfrm>
          <a:prstGeom prst="rect">
            <a:avLst/>
          </a:prstGeom>
        </p:spPr>
      </p:pic>
      <p:sp>
        <p:nvSpPr>
          <p:cNvPr id="8" name="Content Placeholder 2"/>
          <p:cNvSpPr txBox="1">
            <a:spLocks/>
          </p:cNvSpPr>
          <p:nvPr/>
        </p:nvSpPr>
        <p:spPr>
          <a:xfrm>
            <a:off x="1141413" y="5834445"/>
            <a:ext cx="9905998" cy="62011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dirty="0" err="1" smtClean="0"/>
              <a:t>RealPen</a:t>
            </a:r>
            <a:r>
              <a:rPr lang="en-US" dirty="0" smtClean="0"/>
              <a:t> – https</a:t>
            </a:r>
            <a:r>
              <a:rPr lang="en-US" dirty="0"/>
              <a:t>://</a:t>
            </a:r>
            <a:r>
              <a:rPr lang="en-US" dirty="0" smtClean="0"/>
              <a:t>youtu.be/RNn0_rkFXkw</a:t>
            </a:r>
            <a:endParaRPr lang="bg-BG" baseline="30000" dirty="0"/>
          </a:p>
        </p:txBody>
      </p:sp>
    </p:spTree>
    <p:extLst>
      <p:ext uri="{BB962C8B-B14F-4D97-AF65-F5344CB8AC3E}">
        <p14:creationId xmlns:p14="http://schemas.microsoft.com/office/powerpoint/2010/main" val="24267210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034454"/>
            <a:ext cx="9905998" cy="620110"/>
          </a:xfrm>
        </p:spPr>
        <p:txBody>
          <a:bodyPr>
            <a:noAutofit/>
          </a:bodyPr>
          <a:lstStyle/>
          <a:p>
            <a:pPr marL="0" indent="0">
              <a:lnSpc>
                <a:spcPct val="114000"/>
              </a:lnSpc>
              <a:spcBef>
                <a:spcPts val="0"/>
              </a:spcBef>
              <a:buNone/>
            </a:pPr>
            <a:r>
              <a:rPr lang="bg-BG" sz="2800" dirty="0" err="1" smtClean="0"/>
              <a:t>Хаптика</a:t>
            </a:r>
            <a:r>
              <a:rPr lang="bg-BG" sz="2800" dirty="0" smtClean="0"/>
              <a:t> (</a:t>
            </a:r>
            <a:r>
              <a:rPr lang="en-US" sz="2800" dirty="0" smtClean="0"/>
              <a:t>haptics)</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sp>
        <p:nvSpPr>
          <p:cNvPr id="8" name="Content Placeholder 2"/>
          <p:cNvSpPr txBox="1">
            <a:spLocks/>
          </p:cNvSpPr>
          <p:nvPr/>
        </p:nvSpPr>
        <p:spPr>
          <a:xfrm>
            <a:off x="1141413" y="5834445"/>
            <a:ext cx="9905998" cy="62011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dirty="0" err="1" smtClean="0"/>
              <a:t>WindTactor</a:t>
            </a:r>
            <a:endParaRPr lang="bg-BG" baseline="30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161" y="1787537"/>
            <a:ext cx="7315200" cy="3657600"/>
          </a:xfrm>
          <a:prstGeom prst="rect">
            <a:avLst/>
          </a:prstGeom>
        </p:spPr>
      </p:pic>
    </p:spTree>
    <p:extLst>
      <p:ext uri="{BB962C8B-B14F-4D97-AF65-F5344CB8AC3E}">
        <p14:creationId xmlns:p14="http://schemas.microsoft.com/office/powerpoint/2010/main" val="1902304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034454"/>
            <a:ext cx="9905998" cy="620110"/>
          </a:xfrm>
        </p:spPr>
        <p:txBody>
          <a:bodyPr>
            <a:noAutofit/>
          </a:bodyPr>
          <a:lstStyle/>
          <a:p>
            <a:pPr marL="0" indent="0">
              <a:lnSpc>
                <a:spcPct val="114000"/>
              </a:lnSpc>
              <a:spcBef>
                <a:spcPts val="0"/>
              </a:spcBef>
              <a:buNone/>
            </a:pPr>
            <a:r>
              <a:rPr lang="bg-BG" sz="2800" dirty="0" err="1" smtClean="0"/>
              <a:t>Хаптика</a:t>
            </a:r>
            <a:r>
              <a:rPr lang="bg-BG" sz="2800" dirty="0" smtClean="0"/>
              <a:t> (</a:t>
            </a:r>
            <a:r>
              <a:rPr lang="en-US" sz="2800" dirty="0" smtClean="0"/>
              <a:t>haptics)</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sp>
        <p:nvSpPr>
          <p:cNvPr id="8" name="Content Placeholder 2"/>
          <p:cNvSpPr txBox="1">
            <a:spLocks/>
          </p:cNvSpPr>
          <p:nvPr/>
        </p:nvSpPr>
        <p:spPr>
          <a:xfrm>
            <a:off x="1141413" y="6097202"/>
            <a:ext cx="9905998" cy="62011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dirty="0" err="1" smtClean="0"/>
              <a:t>Impacto</a:t>
            </a:r>
            <a:endParaRPr lang="bg-BG" baseline="30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936" y="1787537"/>
            <a:ext cx="7706951" cy="4258090"/>
          </a:xfrm>
          <a:prstGeom prst="rect">
            <a:avLst/>
          </a:prstGeom>
        </p:spPr>
      </p:pic>
    </p:spTree>
    <p:extLst>
      <p:ext uri="{BB962C8B-B14F-4D97-AF65-F5344CB8AC3E}">
        <p14:creationId xmlns:p14="http://schemas.microsoft.com/office/powerpoint/2010/main" val="28961118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bg-BG" dirty="0"/>
              <a:t>Физически изход (</a:t>
            </a:r>
            <a:r>
              <a:rPr lang="en-US" dirty="0"/>
              <a:t>Physical Output)</a:t>
            </a:r>
            <a:endParaRPr lang="bg-BG" dirty="0"/>
          </a:p>
        </p:txBody>
      </p:sp>
      <p:sp>
        <p:nvSpPr>
          <p:cNvPr id="3" name="Content Placeholder 2"/>
          <p:cNvSpPr>
            <a:spLocks noGrp="1"/>
          </p:cNvSpPr>
          <p:nvPr>
            <p:ph idx="1"/>
          </p:nvPr>
        </p:nvSpPr>
        <p:spPr>
          <a:xfrm>
            <a:off x="1141413" y="1034454"/>
            <a:ext cx="9905998" cy="620110"/>
          </a:xfrm>
        </p:spPr>
        <p:txBody>
          <a:bodyPr>
            <a:noAutofit/>
          </a:bodyPr>
          <a:lstStyle/>
          <a:p>
            <a:pPr marL="0" indent="0">
              <a:lnSpc>
                <a:spcPct val="114000"/>
              </a:lnSpc>
              <a:spcBef>
                <a:spcPts val="0"/>
              </a:spcBef>
              <a:buNone/>
            </a:pPr>
            <a:r>
              <a:rPr lang="bg-BG" sz="2800" dirty="0" err="1" smtClean="0"/>
              <a:t>Хаптика</a:t>
            </a:r>
            <a:r>
              <a:rPr lang="bg-BG" sz="2800" dirty="0" smtClean="0"/>
              <a:t> (</a:t>
            </a:r>
            <a:r>
              <a:rPr lang="en-US" sz="2800" dirty="0" smtClean="0"/>
              <a:t>haptics)</a:t>
            </a:r>
            <a:endParaRPr lang="bg-BG" sz="2800" baseline="30000" dirty="0"/>
          </a:p>
        </p:txBody>
      </p:sp>
      <p:sp>
        <p:nvSpPr>
          <p:cNvPr id="10" name="Content Placeholder 2"/>
          <p:cNvSpPr txBox="1">
            <a:spLocks/>
          </p:cNvSpPr>
          <p:nvPr/>
        </p:nvSpPr>
        <p:spPr>
          <a:xfrm>
            <a:off x="931503" y="1648493"/>
            <a:ext cx="7003808" cy="472077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endParaRPr lang="bg-BG" baseline="30000" dirty="0"/>
          </a:p>
        </p:txBody>
      </p:sp>
      <p:sp>
        <p:nvSpPr>
          <p:cNvPr id="8" name="Content Placeholder 2"/>
          <p:cNvSpPr txBox="1">
            <a:spLocks/>
          </p:cNvSpPr>
          <p:nvPr/>
        </p:nvSpPr>
        <p:spPr>
          <a:xfrm>
            <a:off x="1141412" y="5408193"/>
            <a:ext cx="9905998" cy="62011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dirty="0" smtClean="0"/>
              <a:t>Gel Touch</a:t>
            </a:r>
            <a:endParaRPr lang="bg-BG" baseline="30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78" y="2355341"/>
            <a:ext cx="10818265" cy="2850931"/>
          </a:xfrm>
          <a:prstGeom prst="rect">
            <a:avLst/>
          </a:prstGeom>
        </p:spPr>
      </p:pic>
    </p:spTree>
    <p:extLst>
      <p:ext uri="{BB962C8B-B14F-4D97-AF65-F5344CB8AC3E}">
        <p14:creationId xmlns:p14="http://schemas.microsoft.com/office/powerpoint/2010/main" val="3512952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ru-RU" sz="2800" dirty="0"/>
              <a:t>Дис</a:t>
            </a:r>
            <a:r>
              <a:rPr lang="bg-BG" sz="2800" dirty="0"/>
              <a:t>п</a:t>
            </a:r>
            <a:r>
              <a:rPr lang="ru-RU" sz="2800" dirty="0"/>
              <a:t>леи – Дисплей с течни кристали </a:t>
            </a:r>
            <a:r>
              <a:rPr lang="bg-BG" sz="2800" dirty="0"/>
              <a:t>(</a:t>
            </a:r>
            <a:r>
              <a:rPr lang="en-US" sz="2800"/>
              <a:t>Liquid crystals display – LCD</a:t>
            </a:r>
            <a:r>
              <a:rPr lang="bg-BG" sz="2800"/>
              <a:t>)</a:t>
            </a:r>
            <a:endParaRPr lang="bg-BG" sz="2800" dirty="0"/>
          </a:p>
        </p:txBody>
      </p:sp>
      <p:sp>
        <p:nvSpPr>
          <p:cNvPr id="9" name="Content Placeholder 2"/>
          <p:cNvSpPr txBox="1">
            <a:spLocks/>
          </p:cNvSpPr>
          <p:nvPr/>
        </p:nvSpPr>
        <p:spPr>
          <a:xfrm>
            <a:off x="1141414" y="1690578"/>
            <a:ext cx="9905998" cy="57415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000" dirty="0" smtClean="0">
                <a:effectLst>
                  <a:outerShdw blurRad="38100" dist="38100" dir="2700000" algn="tl">
                    <a:srgbClr val="000000">
                      <a:alpha val="43137"/>
                    </a:srgbClr>
                  </a:outerShdw>
                </a:effectLst>
              </a:rPr>
              <a:t>TFT – Thin Film Transistors (</a:t>
            </a:r>
            <a:r>
              <a:rPr lang="bg-BG" sz="2000" dirty="0" smtClean="0">
                <a:effectLst>
                  <a:outerShdw blurRad="38100" dist="38100" dir="2700000" algn="tl">
                    <a:srgbClr val="000000">
                      <a:alpha val="43137"/>
                    </a:srgbClr>
                  </a:outerShdw>
                </a:effectLst>
              </a:rPr>
              <a:t>Тънкослойни транзистори)</a:t>
            </a:r>
            <a:endParaRPr lang="bg-BG" sz="2000" dirty="0">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3"/>
          <a:srcRect l="15184"/>
          <a:stretch/>
        </p:blipFill>
        <p:spPr>
          <a:xfrm>
            <a:off x="3062177" y="2264736"/>
            <a:ext cx="6236316" cy="4293503"/>
          </a:xfrm>
          <a:prstGeom prst="rect">
            <a:avLst/>
          </a:prstGeom>
        </p:spPr>
      </p:pic>
    </p:spTree>
    <p:extLst>
      <p:ext uri="{BB962C8B-B14F-4D97-AF65-F5344CB8AC3E}">
        <p14:creationId xmlns:p14="http://schemas.microsoft.com/office/powerpoint/2010/main" val="2325914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3677"/>
            <a:ext cx="9905998" cy="753083"/>
          </a:xfrm>
        </p:spPr>
        <p:txBody>
          <a:bodyPr/>
          <a:lstStyle/>
          <a:p>
            <a:r>
              <a:rPr lang="en-US" dirty="0"/>
              <a:t>2D</a:t>
            </a:r>
            <a:r>
              <a:rPr lang="bg-BG" dirty="0"/>
              <a:t> Визуален изход (</a:t>
            </a:r>
            <a:r>
              <a:rPr lang="en-US" dirty="0"/>
              <a:t>2D Visual Output)</a:t>
            </a:r>
            <a:endParaRPr lang="bg-BG" dirty="0"/>
          </a:p>
        </p:txBody>
      </p:sp>
      <p:sp>
        <p:nvSpPr>
          <p:cNvPr id="3" name="Content Placeholder 2"/>
          <p:cNvSpPr>
            <a:spLocks noGrp="1"/>
          </p:cNvSpPr>
          <p:nvPr>
            <p:ph idx="1"/>
          </p:nvPr>
        </p:nvSpPr>
        <p:spPr>
          <a:xfrm>
            <a:off x="1141413" y="1108024"/>
            <a:ext cx="10426810" cy="699508"/>
          </a:xfrm>
        </p:spPr>
        <p:txBody>
          <a:bodyPr>
            <a:noAutofit/>
          </a:bodyPr>
          <a:lstStyle/>
          <a:p>
            <a:pPr marL="0" indent="0">
              <a:lnSpc>
                <a:spcPct val="114000"/>
              </a:lnSpc>
              <a:spcBef>
                <a:spcPts val="0"/>
              </a:spcBef>
              <a:buNone/>
            </a:pPr>
            <a:r>
              <a:rPr lang="ru-RU" sz="2800" dirty="0"/>
              <a:t>Дис</a:t>
            </a:r>
            <a:r>
              <a:rPr lang="bg-BG" sz="2800" dirty="0"/>
              <a:t>п</a:t>
            </a:r>
            <a:r>
              <a:rPr lang="ru-RU" sz="2800" dirty="0"/>
              <a:t>леи – Дисплей с течни кристали </a:t>
            </a:r>
            <a:r>
              <a:rPr lang="bg-BG" sz="2800" dirty="0"/>
              <a:t>(</a:t>
            </a:r>
            <a:r>
              <a:rPr lang="en-US" sz="2800"/>
              <a:t>Liquid crystals display – LCD</a:t>
            </a:r>
            <a:r>
              <a:rPr lang="bg-BG" sz="2800"/>
              <a:t>)</a:t>
            </a:r>
            <a:endParaRPr lang="bg-BG" sz="2800" dirty="0"/>
          </a:p>
        </p:txBody>
      </p:sp>
      <p:sp>
        <p:nvSpPr>
          <p:cNvPr id="9" name="Content Placeholder 2"/>
          <p:cNvSpPr txBox="1">
            <a:spLocks/>
          </p:cNvSpPr>
          <p:nvPr/>
        </p:nvSpPr>
        <p:spPr>
          <a:xfrm>
            <a:off x="1141414" y="1690578"/>
            <a:ext cx="9905998" cy="57415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000" dirty="0" smtClean="0">
                <a:effectLst>
                  <a:outerShdw blurRad="38100" dist="38100" dir="2700000" algn="tl">
                    <a:srgbClr val="000000">
                      <a:alpha val="43137"/>
                    </a:srgbClr>
                  </a:outerShdw>
                </a:effectLst>
              </a:rPr>
              <a:t>IPS – In-Plane Switching (</a:t>
            </a:r>
            <a:r>
              <a:rPr lang="bg-BG" sz="2000" dirty="0" smtClean="0">
                <a:effectLst>
                  <a:outerShdw blurRad="38100" dist="38100" dir="2700000" algn="tl">
                    <a:srgbClr val="000000">
                      <a:alpha val="43137"/>
                    </a:srgbClr>
                  </a:outerShdw>
                </a:effectLst>
              </a:rPr>
              <a:t>Превключване в равнина)</a:t>
            </a:r>
            <a:endParaRPr lang="bg-BG" sz="2000"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535" y="2264736"/>
            <a:ext cx="5136566" cy="4464142"/>
          </a:xfrm>
          <a:prstGeom prst="rect">
            <a:avLst/>
          </a:prstGeom>
        </p:spPr>
      </p:pic>
    </p:spTree>
    <p:extLst>
      <p:ext uri="{BB962C8B-B14F-4D97-AF65-F5344CB8AC3E}">
        <p14:creationId xmlns:p14="http://schemas.microsoft.com/office/powerpoint/2010/main" val="39207789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97240</TotalTime>
  <Words>12713</Words>
  <Application>Microsoft Office PowerPoint</Application>
  <PresentationFormat>Widescreen</PresentationFormat>
  <Paragraphs>513</Paragraphs>
  <Slides>77</Slides>
  <Notes>76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Times New Roman</vt:lpstr>
      <vt:lpstr>Trebuchet MS</vt:lpstr>
      <vt:lpstr>Tw Cen MT</vt:lpstr>
      <vt:lpstr>Circuit</vt:lpstr>
      <vt:lpstr>Проектиране на програмни интерфейси</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2D Визуален изход (2D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3D Визуален изход (3D Visual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lpstr>Физически изход (Physical Output)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MSlavov</dc:creator>
  <cp:lastModifiedBy>Microsoft account</cp:lastModifiedBy>
  <cp:revision>417</cp:revision>
  <dcterms:created xsi:type="dcterms:W3CDTF">2021-01-07T10:29:23Z</dcterms:created>
  <dcterms:modified xsi:type="dcterms:W3CDTF">2023-04-28T10:07:32Z</dcterms:modified>
</cp:coreProperties>
</file>